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avi" ContentType="video/avi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256" r:id="rId2"/>
    <p:sldId id="258" r:id="rId3"/>
    <p:sldId id="259" r:id="rId4"/>
    <p:sldId id="266" r:id="rId5"/>
    <p:sldId id="267" r:id="rId6"/>
    <p:sldId id="260" r:id="rId7"/>
    <p:sldId id="268" r:id="rId8"/>
    <p:sldId id="269" r:id="rId9"/>
    <p:sldId id="265" r:id="rId10"/>
    <p:sldId id="270" r:id="rId11"/>
    <p:sldId id="273" r:id="rId12"/>
    <p:sldId id="274" r:id="rId13"/>
    <p:sldId id="277" r:id="rId14"/>
    <p:sldId id="275" r:id="rId15"/>
    <p:sldId id="287" r:id="rId16"/>
    <p:sldId id="276" r:id="rId17"/>
    <p:sldId id="272" r:id="rId18"/>
    <p:sldId id="278" r:id="rId19"/>
    <p:sldId id="279" r:id="rId20"/>
    <p:sldId id="280" r:id="rId21"/>
    <p:sldId id="281" r:id="rId22"/>
    <p:sldId id="282" r:id="rId23"/>
    <p:sldId id="288" r:id="rId24"/>
    <p:sldId id="284" r:id="rId25"/>
    <p:sldId id="285" r:id="rId26"/>
    <p:sldId id="289" r:id="rId27"/>
    <p:sldId id="261" r:id="rId28"/>
    <p:sldId id="262" r:id="rId29"/>
    <p:sldId id="263" r:id="rId30"/>
    <p:sldId id="264" r:id="rId31"/>
    <p:sldId id="286" r:id="rId32"/>
  </p:sldIdLst>
  <p:sldSz cx="9144000" cy="6858000" type="screen4x3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39" autoAdjust="0"/>
    <p:restoredTop sz="94660"/>
  </p:normalViewPr>
  <p:slideViewPr>
    <p:cSldViewPr>
      <p:cViewPr varScale="1">
        <p:scale>
          <a:sx n="69" d="100"/>
          <a:sy n="69" d="100"/>
        </p:scale>
        <p:origin x="-1416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Hoja_de_c_lculo_de_Microsoft_Excel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Hoja_de_c_lculo_de_Microsoft_Excel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23"/>
    </mc:Choice>
    <mc:Fallback>
      <c:style val="23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Hoja1!$B$1</c:f>
              <c:strCache>
                <c:ptCount val="1"/>
                <c:pt idx="0">
                  <c:v>Serie 1</c:v>
                </c:pt>
              </c:strCache>
            </c:strRef>
          </c:tx>
          <c:invertIfNegative val="0"/>
          <c:cat>
            <c:strRef>
              <c:f>Hoja1!$A$2:$A$5</c:f>
              <c:strCache>
                <c:ptCount val="4"/>
                <c:pt idx="0">
                  <c:v>Acc-COP_AP1</c:v>
                </c:pt>
                <c:pt idx="1">
                  <c:v>Gyro-COP_AP1</c:v>
                </c:pt>
                <c:pt idx="2">
                  <c:v>Acc-COP_ML2</c:v>
                </c:pt>
                <c:pt idx="3">
                  <c:v>Acc-COP_ML3</c:v>
                </c:pt>
              </c:strCache>
            </c:strRef>
          </c:cat>
          <c:val>
            <c:numRef>
              <c:f>Hoja1!$B$2:$B$5</c:f>
              <c:numCache>
                <c:formatCode>General</c:formatCode>
                <c:ptCount val="4"/>
                <c:pt idx="0">
                  <c:v>0.5</c:v>
                </c:pt>
                <c:pt idx="1">
                  <c:v>0.8</c:v>
                </c:pt>
                <c:pt idx="2">
                  <c:v>0.85</c:v>
                </c:pt>
                <c:pt idx="3">
                  <c:v>0.8</c:v>
                </c:pt>
              </c:numCache>
            </c:numRef>
          </c:val>
        </c:ser>
        <c:ser>
          <c:idx val="1"/>
          <c:order val="1"/>
          <c:tx>
            <c:strRef>
              <c:f>Hoja1!$C$1</c:f>
              <c:strCache>
                <c:ptCount val="1"/>
                <c:pt idx="0">
                  <c:v>Columna1</c:v>
                </c:pt>
              </c:strCache>
            </c:strRef>
          </c:tx>
          <c:invertIfNegative val="0"/>
          <c:cat>
            <c:strRef>
              <c:f>Hoja1!$A$2:$A$5</c:f>
              <c:strCache>
                <c:ptCount val="4"/>
                <c:pt idx="0">
                  <c:v>Acc-COP_AP1</c:v>
                </c:pt>
                <c:pt idx="1">
                  <c:v>Gyro-COP_AP1</c:v>
                </c:pt>
                <c:pt idx="2">
                  <c:v>Acc-COP_ML2</c:v>
                </c:pt>
                <c:pt idx="3">
                  <c:v>Acc-COP_ML3</c:v>
                </c:pt>
              </c:strCache>
            </c:strRef>
          </c:cat>
          <c:val>
            <c:numRef>
              <c:f>Hoja1!$C$2:$C$5</c:f>
              <c:numCache>
                <c:formatCode>General</c:formatCode>
                <c:ptCount val="4"/>
              </c:numCache>
            </c:numRef>
          </c:val>
        </c:ser>
        <c:ser>
          <c:idx val="2"/>
          <c:order val="2"/>
          <c:tx>
            <c:strRef>
              <c:f>Hoja1!$D$1</c:f>
              <c:strCache>
                <c:ptCount val="1"/>
                <c:pt idx="0">
                  <c:v>Columna2</c:v>
                </c:pt>
              </c:strCache>
            </c:strRef>
          </c:tx>
          <c:invertIfNegative val="0"/>
          <c:cat>
            <c:strRef>
              <c:f>Hoja1!$A$2:$A$5</c:f>
              <c:strCache>
                <c:ptCount val="4"/>
                <c:pt idx="0">
                  <c:v>Acc-COP_AP1</c:v>
                </c:pt>
                <c:pt idx="1">
                  <c:v>Gyro-COP_AP1</c:v>
                </c:pt>
                <c:pt idx="2">
                  <c:v>Acc-COP_ML2</c:v>
                </c:pt>
                <c:pt idx="3">
                  <c:v>Acc-COP_ML3</c:v>
                </c:pt>
              </c:strCache>
            </c:strRef>
          </c:cat>
          <c:val>
            <c:numRef>
              <c:f>Hoja1!$D$2:$D$5</c:f>
              <c:numCache>
                <c:formatCode>General</c:formatCode>
                <c:ptCount val="4"/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40444416"/>
        <c:axId val="140445952"/>
      </c:barChart>
      <c:catAx>
        <c:axId val="140444416"/>
        <c:scaling>
          <c:orientation val="minMax"/>
        </c:scaling>
        <c:delete val="0"/>
        <c:axPos val="b"/>
        <c:majorTickMark val="out"/>
        <c:minorTickMark val="none"/>
        <c:tickLblPos val="nextTo"/>
        <c:crossAx val="140445952"/>
        <c:crosses val="autoZero"/>
        <c:auto val="1"/>
        <c:lblAlgn val="ctr"/>
        <c:lblOffset val="100"/>
        <c:noMultiLvlLbl val="0"/>
      </c:catAx>
      <c:valAx>
        <c:axId val="140445952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140444416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s-E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23"/>
    </mc:Choice>
    <mc:Fallback>
      <c:style val="23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5123921416138947"/>
          <c:y val="7.0852322493159953E-2"/>
          <c:w val="0.81642641558345364"/>
          <c:h val="0.8666370656357976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Hoja1!$B$1</c:f>
              <c:strCache>
                <c:ptCount val="1"/>
                <c:pt idx="0">
                  <c:v>Serie 1</c:v>
                </c:pt>
              </c:strCache>
            </c:strRef>
          </c:tx>
          <c:invertIfNegative val="0"/>
          <c:cat>
            <c:strRef>
              <c:f>Hoja1!$A$2:$A$5</c:f>
              <c:strCache>
                <c:ptCount val="4"/>
                <c:pt idx="0">
                  <c:v>Comp_X2</c:v>
                </c:pt>
                <c:pt idx="1">
                  <c:v>Comp_X3</c:v>
                </c:pt>
                <c:pt idx="2">
                  <c:v>Comp_Y2</c:v>
                </c:pt>
                <c:pt idx="3">
                  <c:v>Comp_Y3</c:v>
                </c:pt>
              </c:strCache>
            </c:strRef>
          </c:cat>
          <c:val>
            <c:numRef>
              <c:f>Hoja1!$B$2:$B$5</c:f>
              <c:numCache>
                <c:formatCode>General</c:formatCode>
                <c:ptCount val="4"/>
                <c:pt idx="0">
                  <c:v>0.4</c:v>
                </c:pt>
                <c:pt idx="1">
                  <c:v>0.6</c:v>
                </c:pt>
                <c:pt idx="2">
                  <c:v>-0.3</c:v>
                </c:pt>
                <c:pt idx="3">
                  <c:v>-0.4</c:v>
                </c:pt>
              </c:numCache>
            </c:numRef>
          </c:val>
        </c:ser>
        <c:ser>
          <c:idx val="1"/>
          <c:order val="1"/>
          <c:tx>
            <c:strRef>
              <c:f>Hoja1!$C$1</c:f>
              <c:strCache>
                <c:ptCount val="1"/>
                <c:pt idx="0">
                  <c:v>Columna1</c:v>
                </c:pt>
              </c:strCache>
            </c:strRef>
          </c:tx>
          <c:invertIfNegative val="0"/>
          <c:cat>
            <c:strRef>
              <c:f>Hoja1!$A$2:$A$5</c:f>
              <c:strCache>
                <c:ptCount val="4"/>
                <c:pt idx="0">
                  <c:v>Comp_X2</c:v>
                </c:pt>
                <c:pt idx="1">
                  <c:v>Comp_X3</c:v>
                </c:pt>
                <c:pt idx="2">
                  <c:v>Comp_Y2</c:v>
                </c:pt>
                <c:pt idx="3">
                  <c:v>Comp_Y3</c:v>
                </c:pt>
              </c:strCache>
            </c:strRef>
          </c:cat>
          <c:val>
            <c:numRef>
              <c:f>Hoja1!$C$2:$C$5</c:f>
              <c:numCache>
                <c:formatCode>General</c:formatCode>
                <c:ptCount val="4"/>
              </c:numCache>
            </c:numRef>
          </c:val>
        </c:ser>
        <c:ser>
          <c:idx val="2"/>
          <c:order val="2"/>
          <c:tx>
            <c:strRef>
              <c:f>Hoja1!$D$1</c:f>
              <c:strCache>
                <c:ptCount val="1"/>
                <c:pt idx="0">
                  <c:v>Columna2</c:v>
                </c:pt>
              </c:strCache>
            </c:strRef>
          </c:tx>
          <c:invertIfNegative val="0"/>
          <c:cat>
            <c:strRef>
              <c:f>Hoja1!$A$2:$A$5</c:f>
              <c:strCache>
                <c:ptCount val="4"/>
                <c:pt idx="0">
                  <c:v>Comp_X2</c:v>
                </c:pt>
                <c:pt idx="1">
                  <c:v>Comp_X3</c:v>
                </c:pt>
                <c:pt idx="2">
                  <c:v>Comp_Y2</c:v>
                </c:pt>
                <c:pt idx="3">
                  <c:v>Comp_Y3</c:v>
                </c:pt>
              </c:strCache>
            </c:strRef>
          </c:cat>
          <c:val>
            <c:numRef>
              <c:f>Hoja1!$D$2:$D$5</c:f>
              <c:numCache>
                <c:formatCode>General</c:formatCode>
                <c:ptCount val="4"/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40487680"/>
        <c:axId val="140489472"/>
      </c:barChart>
      <c:catAx>
        <c:axId val="140487680"/>
        <c:scaling>
          <c:orientation val="minMax"/>
        </c:scaling>
        <c:delete val="0"/>
        <c:axPos val="b"/>
        <c:majorTickMark val="out"/>
        <c:minorTickMark val="none"/>
        <c:tickLblPos val="nextTo"/>
        <c:crossAx val="140489472"/>
        <c:crosses val="autoZero"/>
        <c:auto val="1"/>
        <c:lblAlgn val="ctr"/>
        <c:lblOffset val="100"/>
        <c:noMultiLvlLbl val="0"/>
      </c:catAx>
      <c:valAx>
        <c:axId val="140489472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140487680"/>
        <c:crosses val="autoZero"/>
        <c:crossBetween val="between"/>
      </c:valAx>
    </c:plotArea>
    <c:plotVisOnly val="1"/>
    <c:dispBlanksAs val="gap"/>
    <c:showDLblsOverMax val="0"/>
  </c:chart>
  <c:spPr>
    <a:solidFill>
      <a:schemeClr val="bg1"/>
    </a:solidFill>
  </c:spPr>
  <c:txPr>
    <a:bodyPr/>
    <a:lstStyle/>
    <a:p>
      <a:pPr>
        <a:defRPr sz="1800"/>
      </a:pPr>
      <a:endParaRPr lang="es-ES"/>
    </a:p>
  </c:txPr>
  <c:externalData r:id="rId1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4">
  <dgm:title val=""/>
  <dgm:desc val=""/>
  <dgm:catLst>
    <dgm:cat type="accent5" pri="11400"/>
  </dgm:catLst>
  <dgm:styleLbl name="node0">
    <dgm:fillClrLst meth="cycle">
      <a:schemeClr val="accent5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5">
        <a:shade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5">
        <a:shade val="50000"/>
      </a:schemeClr>
      <a:schemeClr val="accent5">
        <a:tint val="55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5">
        <a:shade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5">
        <a:shade val="80000"/>
        <a:alpha val="50000"/>
      </a:schemeClr>
      <a:schemeClr val="accent5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55000"/>
      </a:schemeClr>
    </dgm:fillClrLst>
    <dgm:linClrLst meth="repeat">
      <a:schemeClr val="accent5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55000"/>
      </a:schemeClr>
    </dgm:fillClrLst>
    <dgm:linClrLst meth="repeat">
      <a:schemeClr val="accent5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55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5_4">
  <dgm:title val=""/>
  <dgm:desc val=""/>
  <dgm:catLst>
    <dgm:cat type="accent5" pri="11400"/>
  </dgm:catLst>
  <dgm:styleLbl name="node0">
    <dgm:fillClrLst meth="cycle">
      <a:schemeClr val="accent5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5">
        <a:shade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5">
        <a:shade val="50000"/>
      </a:schemeClr>
      <a:schemeClr val="accent5">
        <a:tint val="55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5">
        <a:shade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5">
        <a:shade val="80000"/>
        <a:alpha val="50000"/>
      </a:schemeClr>
      <a:schemeClr val="accent5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55000"/>
      </a:schemeClr>
    </dgm:fillClrLst>
    <dgm:linClrLst meth="repeat">
      <a:schemeClr val="accent5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55000"/>
      </a:schemeClr>
    </dgm:fillClrLst>
    <dgm:linClrLst meth="repeat">
      <a:schemeClr val="accent5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55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5_4">
  <dgm:title val=""/>
  <dgm:desc val=""/>
  <dgm:catLst>
    <dgm:cat type="accent5" pri="11400"/>
  </dgm:catLst>
  <dgm:styleLbl name="node0">
    <dgm:fillClrLst meth="cycle">
      <a:schemeClr val="accent5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5">
        <a:shade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5">
        <a:shade val="50000"/>
      </a:schemeClr>
      <a:schemeClr val="accent5">
        <a:tint val="55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5">
        <a:shade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5">
        <a:shade val="80000"/>
        <a:alpha val="50000"/>
      </a:schemeClr>
      <a:schemeClr val="accent5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55000"/>
      </a:schemeClr>
    </dgm:fillClrLst>
    <dgm:linClrLst meth="repeat">
      <a:schemeClr val="accent5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55000"/>
      </a:schemeClr>
    </dgm:fillClrLst>
    <dgm:linClrLst meth="repeat">
      <a:schemeClr val="accent5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55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ED1A3FD-F06E-4B60-9C53-E58B95E466F6}" type="doc">
      <dgm:prSet loTypeId="urn:microsoft.com/office/officeart/2008/layout/PictureAccentList" loCatId="picture" qsTypeId="urn:microsoft.com/office/officeart/2005/8/quickstyle/simple1" qsCatId="simple" csTypeId="urn:microsoft.com/office/officeart/2005/8/colors/accent5_4" csCatId="accent5" phldr="1"/>
      <dgm:spPr/>
      <dgm:t>
        <a:bodyPr/>
        <a:lstStyle/>
        <a:p>
          <a:endParaRPr lang="es-ES"/>
        </a:p>
      </dgm:t>
    </dgm:pt>
    <dgm:pt modelId="{FB56B3BB-C884-4EF9-97EF-768DB57D026D}">
      <dgm:prSet phldrT="[Texto]"/>
      <dgm:spPr/>
      <dgm:t>
        <a:bodyPr/>
        <a:lstStyle/>
        <a:p>
          <a:r>
            <a:rPr lang="es-ES" dirty="0" smtClean="0"/>
            <a:t>Hardware tradicional vs IMU</a:t>
          </a:r>
          <a:endParaRPr lang="es-ES" dirty="0"/>
        </a:p>
      </dgm:t>
    </dgm:pt>
    <dgm:pt modelId="{D7BFE440-6135-4211-8F14-3DA1A66C03C8}" type="parTrans" cxnId="{9B22BEC0-0B8F-4AD1-9FEC-3DF14FD317B1}">
      <dgm:prSet/>
      <dgm:spPr/>
      <dgm:t>
        <a:bodyPr/>
        <a:lstStyle/>
        <a:p>
          <a:endParaRPr lang="es-ES"/>
        </a:p>
      </dgm:t>
    </dgm:pt>
    <dgm:pt modelId="{F1127BE4-5BF5-4065-9A59-E40C237437EC}" type="sibTrans" cxnId="{9B22BEC0-0B8F-4AD1-9FEC-3DF14FD317B1}">
      <dgm:prSet/>
      <dgm:spPr/>
      <dgm:t>
        <a:bodyPr/>
        <a:lstStyle/>
        <a:p>
          <a:endParaRPr lang="es-ES"/>
        </a:p>
      </dgm:t>
    </dgm:pt>
    <dgm:pt modelId="{7F4DA03F-CEEF-4580-9BD5-595B19719BF9}">
      <dgm:prSet phldrT="[Texto]"/>
      <dgm:spPr/>
      <dgm:t>
        <a:bodyPr/>
        <a:lstStyle/>
        <a:p>
          <a:r>
            <a:rPr lang="es-ES" dirty="0" err="1" smtClean="0"/>
            <a:t>Force</a:t>
          </a:r>
          <a:r>
            <a:rPr lang="es-ES" dirty="0" smtClean="0"/>
            <a:t> </a:t>
          </a:r>
          <a:r>
            <a:rPr lang="es-ES" dirty="0" err="1" smtClean="0"/>
            <a:t>Platform</a:t>
          </a:r>
          <a:endParaRPr lang="es-ES" dirty="0"/>
        </a:p>
      </dgm:t>
    </dgm:pt>
    <dgm:pt modelId="{15A7F947-05E5-47EC-B820-DD21CC60DB5E}" type="parTrans" cxnId="{1310B9DD-77CA-448D-965A-8AE961C8FA45}">
      <dgm:prSet/>
      <dgm:spPr/>
      <dgm:t>
        <a:bodyPr/>
        <a:lstStyle/>
        <a:p>
          <a:endParaRPr lang="es-ES"/>
        </a:p>
      </dgm:t>
    </dgm:pt>
    <dgm:pt modelId="{3DED432B-9986-43E7-9F5E-50CA6D9E1661}" type="sibTrans" cxnId="{1310B9DD-77CA-448D-965A-8AE961C8FA45}">
      <dgm:prSet/>
      <dgm:spPr/>
      <dgm:t>
        <a:bodyPr/>
        <a:lstStyle/>
        <a:p>
          <a:endParaRPr lang="es-ES"/>
        </a:p>
      </dgm:t>
    </dgm:pt>
    <dgm:pt modelId="{886D00D9-0FAB-44AB-B8D3-2669610499F9}">
      <dgm:prSet phldrT="[Texto]"/>
      <dgm:spPr/>
      <dgm:t>
        <a:bodyPr/>
        <a:lstStyle/>
        <a:p>
          <a:r>
            <a:rPr lang="es-ES" dirty="0" smtClean="0"/>
            <a:t>EMG</a:t>
          </a:r>
          <a:endParaRPr lang="es-ES" dirty="0"/>
        </a:p>
      </dgm:t>
    </dgm:pt>
    <dgm:pt modelId="{7E858F0E-EE24-4B32-9910-74874451A63D}" type="parTrans" cxnId="{C4F9D998-2A29-41C7-97CE-9A7528BAA885}">
      <dgm:prSet/>
      <dgm:spPr/>
      <dgm:t>
        <a:bodyPr/>
        <a:lstStyle/>
        <a:p>
          <a:endParaRPr lang="es-ES"/>
        </a:p>
      </dgm:t>
    </dgm:pt>
    <dgm:pt modelId="{25396530-D509-4B17-9947-75125CF89D5B}" type="sibTrans" cxnId="{C4F9D998-2A29-41C7-97CE-9A7528BAA885}">
      <dgm:prSet/>
      <dgm:spPr/>
      <dgm:t>
        <a:bodyPr/>
        <a:lstStyle/>
        <a:p>
          <a:endParaRPr lang="es-ES"/>
        </a:p>
      </dgm:t>
    </dgm:pt>
    <dgm:pt modelId="{3489B65C-E568-4632-A786-C0DA88053F8D}">
      <dgm:prSet phldrT="[Texto]"/>
      <dgm:spPr/>
      <dgm:t>
        <a:bodyPr/>
        <a:lstStyle/>
        <a:p>
          <a:r>
            <a:rPr lang="es-ES" dirty="0" err="1" smtClean="0"/>
            <a:t>Optical</a:t>
          </a:r>
          <a:r>
            <a:rPr lang="es-ES" dirty="0" smtClean="0"/>
            <a:t> System</a:t>
          </a:r>
          <a:endParaRPr lang="es-ES" dirty="0"/>
        </a:p>
      </dgm:t>
    </dgm:pt>
    <dgm:pt modelId="{04BAC1E5-A411-49DA-86D8-8F166EC2320F}" type="parTrans" cxnId="{E18E4796-CBD8-4868-AFB4-AABC294A1580}">
      <dgm:prSet/>
      <dgm:spPr/>
      <dgm:t>
        <a:bodyPr/>
        <a:lstStyle/>
        <a:p>
          <a:endParaRPr lang="es-ES"/>
        </a:p>
      </dgm:t>
    </dgm:pt>
    <dgm:pt modelId="{A24F39AB-C4E2-478F-A8AE-1F4396F50CA6}" type="sibTrans" cxnId="{E18E4796-CBD8-4868-AFB4-AABC294A1580}">
      <dgm:prSet/>
      <dgm:spPr/>
      <dgm:t>
        <a:bodyPr/>
        <a:lstStyle/>
        <a:p>
          <a:endParaRPr lang="es-ES"/>
        </a:p>
      </dgm:t>
    </dgm:pt>
    <dgm:pt modelId="{7FF8A302-23BD-466E-9A47-EE61F686B1AA}" type="pres">
      <dgm:prSet presAssocID="{FED1A3FD-F06E-4B60-9C53-E58B95E466F6}" presName="layout" presStyleCnt="0">
        <dgm:presLayoutVars>
          <dgm:chMax/>
          <dgm:chPref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s-ES"/>
        </a:p>
      </dgm:t>
    </dgm:pt>
    <dgm:pt modelId="{CA5404C2-ACC4-433F-8955-69CB01771D27}" type="pres">
      <dgm:prSet presAssocID="{FB56B3BB-C884-4EF9-97EF-768DB57D026D}" presName="root" presStyleCnt="0">
        <dgm:presLayoutVars>
          <dgm:chMax/>
          <dgm:chPref val="4"/>
        </dgm:presLayoutVars>
      </dgm:prSet>
      <dgm:spPr/>
    </dgm:pt>
    <dgm:pt modelId="{2B39B3AA-B0D8-47B9-A817-446C4378A128}" type="pres">
      <dgm:prSet presAssocID="{FB56B3BB-C884-4EF9-97EF-768DB57D026D}" presName="rootComposite" presStyleCnt="0">
        <dgm:presLayoutVars/>
      </dgm:prSet>
      <dgm:spPr/>
    </dgm:pt>
    <dgm:pt modelId="{2C40726B-0C6C-4F2A-9326-1DC21C2F79AF}" type="pres">
      <dgm:prSet presAssocID="{FB56B3BB-C884-4EF9-97EF-768DB57D026D}" presName="rootText" presStyleLbl="node0" presStyleIdx="0" presStyleCnt="1" custLinFactNeighborX="-1203" custLinFactNeighborY="11176">
        <dgm:presLayoutVars>
          <dgm:chMax/>
          <dgm:chPref val="4"/>
        </dgm:presLayoutVars>
      </dgm:prSet>
      <dgm:spPr/>
      <dgm:t>
        <a:bodyPr/>
        <a:lstStyle/>
        <a:p>
          <a:endParaRPr lang="es-ES"/>
        </a:p>
      </dgm:t>
    </dgm:pt>
    <dgm:pt modelId="{5989C39F-CF6D-4FC2-BDD8-276C1A9852D7}" type="pres">
      <dgm:prSet presAssocID="{FB56B3BB-C884-4EF9-97EF-768DB57D026D}" presName="childShape" presStyleCnt="0">
        <dgm:presLayoutVars>
          <dgm:chMax val="0"/>
          <dgm:chPref val="0"/>
        </dgm:presLayoutVars>
      </dgm:prSet>
      <dgm:spPr/>
    </dgm:pt>
    <dgm:pt modelId="{5FEFE2A4-D53B-472E-9AEE-2096DF598D83}" type="pres">
      <dgm:prSet presAssocID="{7F4DA03F-CEEF-4580-9BD5-595B19719BF9}" presName="childComposite" presStyleCnt="0">
        <dgm:presLayoutVars>
          <dgm:chMax val="0"/>
          <dgm:chPref val="0"/>
        </dgm:presLayoutVars>
      </dgm:prSet>
      <dgm:spPr/>
    </dgm:pt>
    <dgm:pt modelId="{004EAC66-70DC-4BCB-90E2-498577AC59E4}" type="pres">
      <dgm:prSet presAssocID="{7F4DA03F-CEEF-4580-9BD5-595B19719BF9}" presName="Image" presStyleLbl="node1" presStyleIdx="0" presStyleCnt="3"/>
      <dgm:spPr/>
    </dgm:pt>
    <dgm:pt modelId="{B1E05EA0-E096-420F-9003-A3947BB59DF0}" type="pres">
      <dgm:prSet presAssocID="{7F4DA03F-CEEF-4580-9BD5-595B19719BF9}" presName="childText" presStyleLbl="ln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B23E9CE7-C8E9-4C6B-B6A1-EBA05FE1DB7A}" type="pres">
      <dgm:prSet presAssocID="{886D00D9-0FAB-44AB-B8D3-2669610499F9}" presName="childComposite" presStyleCnt="0">
        <dgm:presLayoutVars>
          <dgm:chMax val="0"/>
          <dgm:chPref val="0"/>
        </dgm:presLayoutVars>
      </dgm:prSet>
      <dgm:spPr/>
    </dgm:pt>
    <dgm:pt modelId="{C78DDE89-64E5-4F6C-9E59-92700F8D939C}" type="pres">
      <dgm:prSet presAssocID="{886D00D9-0FAB-44AB-B8D3-2669610499F9}" presName="Image" presStyleLbl="node1" presStyleIdx="1" presStyleCnt="3"/>
      <dgm:spPr/>
    </dgm:pt>
    <dgm:pt modelId="{8A276D46-9775-4B98-A4A2-3EA1C0CEB89F}" type="pres">
      <dgm:prSet presAssocID="{886D00D9-0FAB-44AB-B8D3-2669610499F9}" presName="childText" presStyleLbl="ln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B699086D-552D-4AEF-82FA-6082C8DD3355}" type="pres">
      <dgm:prSet presAssocID="{3489B65C-E568-4632-A786-C0DA88053F8D}" presName="childComposite" presStyleCnt="0">
        <dgm:presLayoutVars>
          <dgm:chMax val="0"/>
          <dgm:chPref val="0"/>
        </dgm:presLayoutVars>
      </dgm:prSet>
      <dgm:spPr/>
    </dgm:pt>
    <dgm:pt modelId="{140E68F2-1CC4-43EE-BE19-D16E6A98307E}" type="pres">
      <dgm:prSet presAssocID="{3489B65C-E568-4632-A786-C0DA88053F8D}" presName="Image" presStyleLbl="node1" presStyleIdx="2" presStyleCnt="3"/>
      <dgm:spPr/>
    </dgm:pt>
    <dgm:pt modelId="{3D86EF2D-C7F5-45CB-BF37-E30DCE619243}" type="pres">
      <dgm:prSet presAssocID="{3489B65C-E568-4632-A786-C0DA88053F8D}" presName="childText" presStyleLbl="ln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C4F9D998-2A29-41C7-97CE-9A7528BAA885}" srcId="{FB56B3BB-C884-4EF9-97EF-768DB57D026D}" destId="{886D00D9-0FAB-44AB-B8D3-2669610499F9}" srcOrd="1" destOrd="0" parTransId="{7E858F0E-EE24-4B32-9910-74874451A63D}" sibTransId="{25396530-D509-4B17-9947-75125CF89D5B}"/>
    <dgm:cxn modelId="{655D2B6A-49F8-4DD5-8C0B-627F2FCD36A5}" type="presOf" srcId="{886D00D9-0FAB-44AB-B8D3-2669610499F9}" destId="{8A276D46-9775-4B98-A4A2-3EA1C0CEB89F}" srcOrd="0" destOrd="0" presId="urn:microsoft.com/office/officeart/2008/layout/PictureAccentList"/>
    <dgm:cxn modelId="{DB63694C-390C-4477-9F82-98A5C4AC6FE0}" type="presOf" srcId="{7F4DA03F-CEEF-4580-9BD5-595B19719BF9}" destId="{B1E05EA0-E096-420F-9003-A3947BB59DF0}" srcOrd="0" destOrd="0" presId="urn:microsoft.com/office/officeart/2008/layout/PictureAccentList"/>
    <dgm:cxn modelId="{1310B9DD-77CA-448D-965A-8AE961C8FA45}" srcId="{FB56B3BB-C884-4EF9-97EF-768DB57D026D}" destId="{7F4DA03F-CEEF-4580-9BD5-595B19719BF9}" srcOrd="0" destOrd="0" parTransId="{15A7F947-05E5-47EC-B820-DD21CC60DB5E}" sibTransId="{3DED432B-9986-43E7-9F5E-50CA6D9E1661}"/>
    <dgm:cxn modelId="{E18E4796-CBD8-4868-AFB4-AABC294A1580}" srcId="{FB56B3BB-C884-4EF9-97EF-768DB57D026D}" destId="{3489B65C-E568-4632-A786-C0DA88053F8D}" srcOrd="2" destOrd="0" parTransId="{04BAC1E5-A411-49DA-86D8-8F166EC2320F}" sibTransId="{A24F39AB-C4E2-478F-A8AE-1F4396F50CA6}"/>
    <dgm:cxn modelId="{3B8E38D9-35AE-4045-A12A-21B5B6368297}" type="presOf" srcId="{FED1A3FD-F06E-4B60-9C53-E58B95E466F6}" destId="{7FF8A302-23BD-466E-9A47-EE61F686B1AA}" srcOrd="0" destOrd="0" presId="urn:microsoft.com/office/officeart/2008/layout/PictureAccentList"/>
    <dgm:cxn modelId="{ECC45943-9B57-4C33-AED5-0E8F72D8F44A}" type="presOf" srcId="{3489B65C-E568-4632-A786-C0DA88053F8D}" destId="{3D86EF2D-C7F5-45CB-BF37-E30DCE619243}" srcOrd="0" destOrd="0" presId="urn:microsoft.com/office/officeart/2008/layout/PictureAccentList"/>
    <dgm:cxn modelId="{E8ABC45D-BD3F-46AE-BBBC-CF79DD5E4B83}" type="presOf" srcId="{FB56B3BB-C884-4EF9-97EF-768DB57D026D}" destId="{2C40726B-0C6C-4F2A-9326-1DC21C2F79AF}" srcOrd="0" destOrd="0" presId="urn:microsoft.com/office/officeart/2008/layout/PictureAccentList"/>
    <dgm:cxn modelId="{9B22BEC0-0B8F-4AD1-9FEC-3DF14FD317B1}" srcId="{FED1A3FD-F06E-4B60-9C53-E58B95E466F6}" destId="{FB56B3BB-C884-4EF9-97EF-768DB57D026D}" srcOrd="0" destOrd="0" parTransId="{D7BFE440-6135-4211-8F14-3DA1A66C03C8}" sibTransId="{F1127BE4-5BF5-4065-9A59-E40C237437EC}"/>
    <dgm:cxn modelId="{74C7CBF4-63BF-460C-A089-0FCD07222C66}" type="presParOf" srcId="{7FF8A302-23BD-466E-9A47-EE61F686B1AA}" destId="{CA5404C2-ACC4-433F-8955-69CB01771D27}" srcOrd="0" destOrd="0" presId="urn:microsoft.com/office/officeart/2008/layout/PictureAccentList"/>
    <dgm:cxn modelId="{8E58EAD6-48D5-433B-A3A2-AFA6BD197229}" type="presParOf" srcId="{CA5404C2-ACC4-433F-8955-69CB01771D27}" destId="{2B39B3AA-B0D8-47B9-A817-446C4378A128}" srcOrd="0" destOrd="0" presId="urn:microsoft.com/office/officeart/2008/layout/PictureAccentList"/>
    <dgm:cxn modelId="{2CFDCF74-8D7D-4CBB-BBB4-61D5DCD7C4A5}" type="presParOf" srcId="{2B39B3AA-B0D8-47B9-A817-446C4378A128}" destId="{2C40726B-0C6C-4F2A-9326-1DC21C2F79AF}" srcOrd="0" destOrd="0" presId="urn:microsoft.com/office/officeart/2008/layout/PictureAccentList"/>
    <dgm:cxn modelId="{195A35D6-1154-4D0C-89F0-2D8EB4AF0FA3}" type="presParOf" srcId="{CA5404C2-ACC4-433F-8955-69CB01771D27}" destId="{5989C39F-CF6D-4FC2-BDD8-276C1A9852D7}" srcOrd="1" destOrd="0" presId="urn:microsoft.com/office/officeart/2008/layout/PictureAccentList"/>
    <dgm:cxn modelId="{FB0416FD-1185-4A41-9CC7-727F23C8C65D}" type="presParOf" srcId="{5989C39F-CF6D-4FC2-BDD8-276C1A9852D7}" destId="{5FEFE2A4-D53B-472E-9AEE-2096DF598D83}" srcOrd="0" destOrd="0" presId="urn:microsoft.com/office/officeart/2008/layout/PictureAccentList"/>
    <dgm:cxn modelId="{990E9061-2B6F-4C3C-BABB-7583D27AF4DB}" type="presParOf" srcId="{5FEFE2A4-D53B-472E-9AEE-2096DF598D83}" destId="{004EAC66-70DC-4BCB-90E2-498577AC59E4}" srcOrd="0" destOrd="0" presId="urn:microsoft.com/office/officeart/2008/layout/PictureAccentList"/>
    <dgm:cxn modelId="{35C558E1-3E1C-435C-8D6B-79309A688428}" type="presParOf" srcId="{5FEFE2A4-D53B-472E-9AEE-2096DF598D83}" destId="{B1E05EA0-E096-420F-9003-A3947BB59DF0}" srcOrd="1" destOrd="0" presId="urn:microsoft.com/office/officeart/2008/layout/PictureAccentList"/>
    <dgm:cxn modelId="{EEF726F0-98A0-4F4A-BAF6-616A76A31159}" type="presParOf" srcId="{5989C39F-CF6D-4FC2-BDD8-276C1A9852D7}" destId="{B23E9CE7-C8E9-4C6B-B6A1-EBA05FE1DB7A}" srcOrd="1" destOrd="0" presId="urn:microsoft.com/office/officeart/2008/layout/PictureAccentList"/>
    <dgm:cxn modelId="{9C27814C-B19E-4296-A874-26996604692E}" type="presParOf" srcId="{B23E9CE7-C8E9-4C6B-B6A1-EBA05FE1DB7A}" destId="{C78DDE89-64E5-4F6C-9E59-92700F8D939C}" srcOrd="0" destOrd="0" presId="urn:microsoft.com/office/officeart/2008/layout/PictureAccentList"/>
    <dgm:cxn modelId="{A520D0E1-9D31-410A-A907-A8EEF58981B0}" type="presParOf" srcId="{B23E9CE7-C8E9-4C6B-B6A1-EBA05FE1DB7A}" destId="{8A276D46-9775-4B98-A4A2-3EA1C0CEB89F}" srcOrd="1" destOrd="0" presId="urn:microsoft.com/office/officeart/2008/layout/PictureAccentList"/>
    <dgm:cxn modelId="{988836F5-12A5-47EE-B35E-D849461D777F}" type="presParOf" srcId="{5989C39F-CF6D-4FC2-BDD8-276C1A9852D7}" destId="{B699086D-552D-4AEF-82FA-6082C8DD3355}" srcOrd="2" destOrd="0" presId="urn:microsoft.com/office/officeart/2008/layout/PictureAccentList"/>
    <dgm:cxn modelId="{3A501923-677A-4DEC-BC76-08AF2F96A3E8}" type="presParOf" srcId="{B699086D-552D-4AEF-82FA-6082C8DD3355}" destId="{140E68F2-1CC4-43EE-BE19-D16E6A98307E}" srcOrd="0" destOrd="0" presId="urn:microsoft.com/office/officeart/2008/layout/PictureAccentList"/>
    <dgm:cxn modelId="{11376B33-4465-4188-A653-F2391EDCA3DA}" type="presParOf" srcId="{B699086D-552D-4AEF-82FA-6082C8DD3355}" destId="{3D86EF2D-C7F5-45CB-BF37-E30DCE619243}" srcOrd="1" destOrd="0" presId="urn:microsoft.com/office/officeart/2008/layout/PictureAccent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ED1A3FD-F06E-4B60-9C53-E58B95E466F6}" type="doc">
      <dgm:prSet loTypeId="urn:microsoft.com/office/officeart/2008/layout/PictureAccentList" loCatId="picture" qsTypeId="urn:microsoft.com/office/officeart/2005/8/quickstyle/simple1" qsCatId="simple" csTypeId="urn:microsoft.com/office/officeart/2005/8/colors/accent5_4" csCatId="accent5" phldr="1"/>
      <dgm:spPr/>
      <dgm:t>
        <a:bodyPr/>
        <a:lstStyle/>
        <a:p>
          <a:endParaRPr lang="es-ES"/>
        </a:p>
      </dgm:t>
    </dgm:pt>
    <dgm:pt modelId="{FB56B3BB-C884-4EF9-97EF-768DB57D026D}">
      <dgm:prSet phldrT="[Texto]"/>
      <dgm:spPr/>
      <dgm:t>
        <a:bodyPr/>
        <a:lstStyle/>
        <a:p>
          <a:r>
            <a:rPr lang="es-ES" dirty="0" smtClean="0"/>
            <a:t>Análisis </a:t>
          </a:r>
          <a:r>
            <a:rPr lang="es-ES" dirty="0" err="1" smtClean="0"/>
            <a:t>APAs</a:t>
          </a:r>
          <a:endParaRPr lang="es-ES" dirty="0"/>
        </a:p>
      </dgm:t>
    </dgm:pt>
    <dgm:pt modelId="{D7BFE440-6135-4211-8F14-3DA1A66C03C8}" type="parTrans" cxnId="{9B22BEC0-0B8F-4AD1-9FEC-3DF14FD317B1}">
      <dgm:prSet/>
      <dgm:spPr/>
      <dgm:t>
        <a:bodyPr/>
        <a:lstStyle/>
        <a:p>
          <a:endParaRPr lang="es-ES"/>
        </a:p>
      </dgm:t>
    </dgm:pt>
    <dgm:pt modelId="{F1127BE4-5BF5-4065-9A59-E40C237437EC}" type="sibTrans" cxnId="{9B22BEC0-0B8F-4AD1-9FEC-3DF14FD317B1}">
      <dgm:prSet/>
      <dgm:spPr/>
      <dgm:t>
        <a:bodyPr/>
        <a:lstStyle/>
        <a:p>
          <a:endParaRPr lang="es-ES"/>
        </a:p>
      </dgm:t>
    </dgm:pt>
    <dgm:pt modelId="{7F4DA03F-CEEF-4580-9BD5-595B19719BF9}">
      <dgm:prSet phldrT="[Texto]"/>
      <dgm:spPr/>
      <dgm:t>
        <a:bodyPr/>
        <a:lstStyle/>
        <a:p>
          <a:r>
            <a:rPr lang="es-ES" dirty="0" smtClean="0"/>
            <a:t>Asociado a </a:t>
          </a:r>
          <a:r>
            <a:rPr lang="es-ES" dirty="0" err="1" smtClean="0"/>
            <a:t>mov</a:t>
          </a:r>
          <a:r>
            <a:rPr lang="es-ES" dirty="0" smtClean="0"/>
            <a:t>. voluntarios</a:t>
          </a:r>
          <a:endParaRPr lang="es-ES" dirty="0"/>
        </a:p>
      </dgm:t>
    </dgm:pt>
    <dgm:pt modelId="{15A7F947-05E5-47EC-B820-DD21CC60DB5E}" type="parTrans" cxnId="{1310B9DD-77CA-448D-965A-8AE961C8FA45}">
      <dgm:prSet/>
      <dgm:spPr/>
      <dgm:t>
        <a:bodyPr/>
        <a:lstStyle/>
        <a:p>
          <a:endParaRPr lang="es-ES"/>
        </a:p>
      </dgm:t>
    </dgm:pt>
    <dgm:pt modelId="{3DED432B-9986-43E7-9F5E-50CA6D9E1661}" type="sibTrans" cxnId="{1310B9DD-77CA-448D-965A-8AE961C8FA45}">
      <dgm:prSet/>
      <dgm:spPr/>
      <dgm:t>
        <a:bodyPr/>
        <a:lstStyle/>
        <a:p>
          <a:endParaRPr lang="es-ES"/>
        </a:p>
      </dgm:t>
    </dgm:pt>
    <dgm:pt modelId="{886D00D9-0FAB-44AB-B8D3-2669610499F9}">
      <dgm:prSet phldrT="[Texto]"/>
      <dgm:spPr/>
      <dgm:t>
        <a:bodyPr/>
        <a:lstStyle/>
        <a:p>
          <a:r>
            <a:rPr lang="es-ES" dirty="0" smtClean="0"/>
            <a:t>Miedo a caer</a:t>
          </a:r>
          <a:endParaRPr lang="es-ES" dirty="0"/>
        </a:p>
      </dgm:t>
    </dgm:pt>
    <dgm:pt modelId="{7E858F0E-EE24-4B32-9910-74874451A63D}" type="parTrans" cxnId="{C4F9D998-2A29-41C7-97CE-9A7528BAA885}">
      <dgm:prSet/>
      <dgm:spPr/>
      <dgm:t>
        <a:bodyPr/>
        <a:lstStyle/>
        <a:p>
          <a:endParaRPr lang="es-ES"/>
        </a:p>
      </dgm:t>
    </dgm:pt>
    <dgm:pt modelId="{25396530-D509-4B17-9947-75125CF89D5B}" type="sibTrans" cxnId="{C4F9D998-2A29-41C7-97CE-9A7528BAA885}">
      <dgm:prSet/>
      <dgm:spPr/>
      <dgm:t>
        <a:bodyPr/>
        <a:lstStyle/>
        <a:p>
          <a:endParaRPr lang="es-ES"/>
        </a:p>
      </dgm:t>
    </dgm:pt>
    <dgm:pt modelId="{DE274328-E0E4-4E49-95BD-DAA9D88403FC}">
      <dgm:prSet phldrT="[Texto]"/>
      <dgm:spPr/>
      <dgm:t>
        <a:bodyPr/>
        <a:lstStyle/>
        <a:p>
          <a:r>
            <a:rPr lang="es-ES" dirty="0" smtClean="0"/>
            <a:t>Dependiendo de la edad</a:t>
          </a:r>
          <a:endParaRPr lang="es-ES" dirty="0"/>
        </a:p>
      </dgm:t>
    </dgm:pt>
    <dgm:pt modelId="{7CC251D2-3679-47EE-A95B-4BB7FCC93C93}" type="parTrans" cxnId="{7053CCA0-6356-4373-945E-1965F1CE9D3C}">
      <dgm:prSet/>
      <dgm:spPr/>
      <dgm:t>
        <a:bodyPr/>
        <a:lstStyle/>
        <a:p>
          <a:endParaRPr lang="es-ES"/>
        </a:p>
      </dgm:t>
    </dgm:pt>
    <dgm:pt modelId="{42985139-4705-4C6D-9084-250A33B4A40B}" type="sibTrans" cxnId="{7053CCA0-6356-4373-945E-1965F1CE9D3C}">
      <dgm:prSet/>
      <dgm:spPr/>
      <dgm:t>
        <a:bodyPr/>
        <a:lstStyle/>
        <a:p>
          <a:endParaRPr lang="es-ES"/>
        </a:p>
      </dgm:t>
    </dgm:pt>
    <dgm:pt modelId="{C65E45B8-7E8B-4CC8-8782-DA1C113DA740}">
      <dgm:prSet phldrT="[Texto]"/>
      <dgm:spPr/>
      <dgm:t>
        <a:bodyPr/>
        <a:lstStyle/>
        <a:p>
          <a:r>
            <a:rPr lang="es-ES" dirty="0" smtClean="0"/>
            <a:t>Otras enfermedades: MS, </a:t>
          </a:r>
          <a:r>
            <a:rPr lang="es-ES" dirty="0" err="1" smtClean="0"/>
            <a:t>hemiplegia</a:t>
          </a:r>
          <a:r>
            <a:rPr lang="es-ES" dirty="0" smtClean="0"/>
            <a:t> o </a:t>
          </a:r>
          <a:r>
            <a:rPr lang="es-ES" dirty="0" err="1" smtClean="0"/>
            <a:t>diplegia</a:t>
          </a:r>
          <a:endParaRPr lang="es-ES" dirty="0"/>
        </a:p>
      </dgm:t>
    </dgm:pt>
    <dgm:pt modelId="{5ADA64FE-3A6B-4087-BB22-F2F208717B7E}" type="parTrans" cxnId="{06290252-4514-4D7A-B65B-DAD6C3BDD288}">
      <dgm:prSet/>
      <dgm:spPr/>
      <dgm:t>
        <a:bodyPr/>
        <a:lstStyle/>
        <a:p>
          <a:endParaRPr lang="es-ES"/>
        </a:p>
      </dgm:t>
    </dgm:pt>
    <dgm:pt modelId="{A99272D5-160D-49A3-8CA8-98F15416C3C9}" type="sibTrans" cxnId="{06290252-4514-4D7A-B65B-DAD6C3BDD288}">
      <dgm:prSet/>
      <dgm:spPr/>
      <dgm:t>
        <a:bodyPr/>
        <a:lstStyle/>
        <a:p>
          <a:endParaRPr lang="es-ES"/>
        </a:p>
      </dgm:t>
    </dgm:pt>
    <dgm:pt modelId="{7FF8A302-23BD-466E-9A47-EE61F686B1AA}" type="pres">
      <dgm:prSet presAssocID="{FED1A3FD-F06E-4B60-9C53-E58B95E466F6}" presName="layout" presStyleCnt="0">
        <dgm:presLayoutVars>
          <dgm:chMax/>
          <dgm:chPref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s-ES"/>
        </a:p>
      </dgm:t>
    </dgm:pt>
    <dgm:pt modelId="{CA5404C2-ACC4-433F-8955-69CB01771D27}" type="pres">
      <dgm:prSet presAssocID="{FB56B3BB-C884-4EF9-97EF-768DB57D026D}" presName="root" presStyleCnt="0">
        <dgm:presLayoutVars>
          <dgm:chMax/>
          <dgm:chPref val="4"/>
        </dgm:presLayoutVars>
      </dgm:prSet>
      <dgm:spPr/>
    </dgm:pt>
    <dgm:pt modelId="{2B39B3AA-B0D8-47B9-A817-446C4378A128}" type="pres">
      <dgm:prSet presAssocID="{FB56B3BB-C884-4EF9-97EF-768DB57D026D}" presName="rootComposite" presStyleCnt="0">
        <dgm:presLayoutVars/>
      </dgm:prSet>
      <dgm:spPr/>
    </dgm:pt>
    <dgm:pt modelId="{2C40726B-0C6C-4F2A-9326-1DC21C2F79AF}" type="pres">
      <dgm:prSet presAssocID="{FB56B3BB-C884-4EF9-97EF-768DB57D026D}" presName="rootText" presStyleLbl="node0" presStyleIdx="0" presStyleCnt="1" custLinFactNeighborX="116" custLinFactNeighborY="-131">
        <dgm:presLayoutVars>
          <dgm:chMax/>
          <dgm:chPref val="4"/>
        </dgm:presLayoutVars>
      </dgm:prSet>
      <dgm:spPr/>
      <dgm:t>
        <a:bodyPr/>
        <a:lstStyle/>
        <a:p>
          <a:endParaRPr lang="es-ES"/>
        </a:p>
      </dgm:t>
    </dgm:pt>
    <dgm:pt modelId="{5989C39F-CF6D-4FC2-BDD8-276C1A9852D7}" type="pres">
      <dgm:prSet presAssocID="{FB56B3BB-C884-4EF9-97EF-768DB57D026D}" presName="childShape" presStyleCnt="0">
        <dgm:presLayoutVars>
          <dgm:chMax val="0"/>
          <dgm:chPref val="0"/>
        </dgm:presLayoutVars>
      </dgm:prSet>
      <dgm:spPr/>
    </dgm:pt>
    <dgm:pt modelId="{5FEFE2A4-D53B-472E-9AEE-2096DF598D83}" type="pres">
      <dgm:prSet presAssocID="{7F4DA03F-CEEF-4580-9BD5-595B19719BF9}" presName="childComposite" presStyleCnt="0">
        <dgm:presLayoutVars>
          <dgm:chMax val="0"/>
          <dgm:chPref val="0"/>
        </dgm:presLayoutVars>
      </dgm:prSet>
      <dgm:spPr/>
    </dgm:pt>
    <dgm:pt modelId="{004EAC66-70DC-4BCB-90E2-498577AC59E4}" type="pres">
      <dgm:prSet presAssocID="{7F4DA03F-CEEF-4580-9BD5-595B19719BF9}" presName="Image" presStyleLbl="node1" presStyleIdx="0" presStyleCnt="4"/>
      <dgm:spPr/>
    </dgm:pt>
    <dgm:pt modelId="{B1E05EA0-E096-420F-9003-A3947BB59DF0}" type="pres">
      <dgm:prSet presAssocID="{7F4DA03F-CEEF-4580-9BD5-595B19719BF9}" presName="childText" presStyleLbl="ln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B23E9CE7-C8E9-4C6B-B6A1-EBA05FE1DB7A}" type="pres">
      <dgm:prSet presAssocID="{886D00D9-0FAB-44AB-B8D3-2669610499F9}" presName="childComposite" presStyleCnt="0">
        <dgm:presLayoutVars>
          <dgm:chMax val="0"/>
          <dgm:chPref val="0"/>
        </dgm:presLayoutVars>
      </dgm:prSet>
      <dgm:spPr/>
    </dgm:pt>
    <dgm:pt modelId="{C78DDE89-64E5-4F6C-9E59-92700F8D939C}" type="pres">
      <dgm:prSet presAssocID="{886D00D9-0FAB-44AB-B8D3-2669610499F9}" presName="Image" presStyleLbl="node1" presStyleIdx="1" presStyleCnt="4"/>
      <dgm:spPr/>
    </dgm:pt>
    <dgm:pt modelId="{8A276D46-9775-4B98-A4A2-3EA1C0CEB89F}" type="pres">
      <dgm:prSet presAssocID="{886D00D9-0FAB-44AB-B8D3-2669610499F9}" presName="childText" presStyleLbl="ln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1C7B30E1-332C-4091-9E72-A084401BB087}" type="pres">
      <dgm:prSet presAssocID="{DE274328-E0E4-4E49-95BD-DAA9D88403FC}" presName="childComposite" presStyleCnt="0">
        <dgm:presLayoutVars>
          <dgm:chMax val="0"/>
          <dgm:chPref val="0"/>
        </dgm:presLayoutVars>
      </dgm:prSet>
      <dgm:spPr/>
    </dgm:pt>
    <dgm:pt modelId="{3ACB7C2F-9921-4414-8888-391D2DA939C4}" type="pres">
      <dgm:prSet presAssocID="{DE274328-E0E4-4E49-95BD-DAA9D88403FC}" presName="Image" presStyleLbl="node1" presStyleIdx="2" presStyleCnt="4"/>
      <dgm:spPr/>
    </dgm:pt>
    <dgm:pt modelId="{B8B4CCB4-A478-4E94-9CF3-CEC574E1EA60}" type="pres">
      <dgm:prSet presAssocID="{DE274328-E0E4-4E49-95BD-DAA9D88403FC}" presName="childText" presStyleLbl="ln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49796CB5-BC84-4CB8-ADE4-022973F9A972}" type="pres">
      <dgm:prSet presAssocID="{C65E45B8-7E8B-4CC8-8782-DA1C113DA740}" presName="childComposite" presStyleCnt="0">
        <dgm:presLayoutVars>
          <dgm:chMax val="0"/>
          <dgm:chPref val="0"/>
        </dgm:presLayoutVars>
      </dgm:prSet>
      <dgm:spPr/>
    </dgm:pt>
    <dgm:pt modelId="{8842D696-B638-40A0-BBE7-D737EA45C906}" type="pres">
      <dgm:prSet presAssocID="{C65E45B8-7E8B-4CC8-8782-DA1C113DA740}" presName="Image" presStyleLbl="node1" presStyleIdx="3" presStyleCnt="4"/>
      <dgm:spPr/>
    </dgm:pt>
    <dgm:pt modelId="{66D16845-8859-4689-AAF4-009D2E74C1A2}" type="pres">
      <dgm:prSet presAssocID="{C65E45B8-7E8B-4CC8-8782-DA1C113DA740}" presName="childText" presStyleLbl="ln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6390BEE0-D104-43B3-9FAC-8DBF516CDD16}" type="presOf" srcId="{DE274328-E0E4-4E49-95BD-DAA9D88403FC}" destId="{B8B4CCB4-A478-4E94-9CF3-CEC574E1EA60}" srcOrd="0" destOrd="0" presId="urn:microsoft.com/office/officeart/2008/layout/PictureAccentList"/>
    <dgm:cxn modelId="{53CB507A-654D-4E7F-9758-26AF28EA3864}" type="presOf" srcId="{FED1A3FD-F06E-4B60-9C53-E58B95E466F6}" destId="{7FF8A302-23BD-466E-9A47-EE61F686B1AA}" srcOrd="0" destOrd="0" presId="urn:microsoft.com/office/officeart/2008/layout/PictureAccentList"/>
    <dgm:cxn modelId="{9B22BEC0-0B8F-4AD1-9FEC-3DF14FD317B1}" srcId="{FED1A3FD-F06E-4B60-9C53-E58B95E466F6}" destId="{FB56B3BB-C884-4EF9-97EF-768DB57D026D}" srcOrd="0" destOrd="0" parTransId="{D7BFE440-6135-4211-8F14-3DA1A66C03C8}" sibTransId="{F1127BE4-5BF5-4065-9A59-E40C237437EC}"/>
    <dgm:cxn modelId="{06290252-4514-4D7A-B65B-DAD6C3BDD288}" srcId="{FB56B3BB-C884-4EF9-97EF-768DB57D026D}" destId="{C65E45B8-7E8B-4CC8-8782-DA1C113DA740}" srcOrd="3" destOrd="0" parTransId="{5ADA64FE-3A6B-4087-BB22-F2F208717B7E}" sibTransId="{A99272D5-160D-49A3-8CA8-98F15416C3C9}"/>
    <dgm:cxn modelId="{BE1A8A4F-19E5-4AF1-B78E-9A5A2B8ED47D}" type="presOf" srcId="{C65E45B8-7E8B-4CC8-8782-DA1C113DA740}" destId="{66D16845-8859-4689-AAF4-009D2E74C1A2}" srcOrd="0" destOrd="0" presId="urn:microsoft.com/office/officeart/2008/layout/PictureAccentList"/>
    <dgm:cxn modelId="{C4F9D998-2A29-41C7-97CE-9A7528BAA885}" srcId="{FB56B3BB-C884-4EF9-97EF-768DB57D026D}" destId="{886D00D9-0FAB-44AB-B8D3-2669610499F9}" srcOrd="1" destOrd="0" parTransId="{7E858F0E-EE24-4B32-9910-74874451A63D}" sibTransId="{25396530-D509-4B17-9947-75125CF89D5B}"/>
    <dgm:cxn modelId="{7053CCA0-6356-4373-945E-1965F1CE9D3C}" srcId="{FB56B3BB-C884-4EF9-97EF-768DB57D026D}" destId="{DE274328-E0E4-4E49-95BD-DAA9D88403FC}" srcOrd="2" destOrd="0" parTransId="{7CC251D2-3679-47EE-A95B-4BB7FCC93C93}" sibTransId="{42985139-4705-4C6D-9084-250A33B4A40B}"/>
    <dgm:cxn modelId="{255AA4D3-F4F9-401F-9285-1CB4541C187A}" type="presOf" srcId="{886D00D9-0FAB-44AB-B8D3-2669610499F9}" destId="{8A276D46-9775-4B98-A4A2-3EA1C0CEB89F}" srcOrd="0" destOrd="0" presId="urn:microsoft.com/office/officeart/2008/layout/PictureAccentList"/>
    <dgm:cxn modelId="{90A97CE3-B4B5-4428-9D52-F0CF412CFCA9}" type="presOf" srcId="{7F4DA03F-CEEF-4580-9BD5-595B19719BF9}" destId="{B1E05EA0-E096-420F-9003-A3947BB59DF0}" srcOrd="0" destOrd="0" presId="urn:microsoft.com/office/officeart/2008/layout/PictureAccentList"/>
    <dgm:cxn modelId="{1310B9DD-77CA-448D-965A-8AE961C8FA45}" srcId="{FB56B3BB-C884-4EF9-97EF-768DB57D026D}" destId="{7F4DA03F-CEEF-4580-9BD5-595B19719BF9}" srcOrd="0" destOrd="0" parTransId="{15A7F947-05E5-47EC-B820-DD21CC60DB5E}" sibTransId="{3DED432B-9986-43E7-9F5E-50CA6D9E1661}"/>
    <dgm:cxn modelId="{99F75900-1D76-4421-A4AD-80B1312CA5D8}" type="presOf" srcId="{FB56B3BB-C884-4EF9-97EF-768DB57D026D}" destId="{2C40726B-0C6C-4F2A-9326-1DC21C2F79AF}" srcOrd="0" destOrd="0" presId="urn:microsoft.com/office/officeart/2008/layout/PictureAccentList"/>
    <dgm:cxn modelId="{5FDF2694-8F6E-41BA-81C3-88B985288EC2}" type="presParOf" srcId="{7FF8A302-23BD-466E-9A47-EE61F686B1AA}" destId="{CA5404C2-ACC4-433F-8955-69CB01771D27}" srcOrd="0" destOrd="0" presId="urn:microsoft.com/office/officeart/2008/layout/PictureAccentList"/>
    <dgm:cxn modelId="{D9B7B5F7-283D-4F27-9F24-72F1F4AE0C51}" type="presParOf" srcId="{CA5404C2-ACC4-433F-8955-69CB01771D27}" destId="{2B39B3AA-B0D8-47B9-A817-446C4378A128}" srcOrd="0" destOrd="0" presId="urn:microsoft.com/office/officeart/2008/layout/PictureAccentList"/>
    <dgm:cxn modelId="{D3D617D8-BF83-4017-BFE8-0808414D6DD6}" type="presParOf" srcId="{2B39B3AA-B0D8-47B9-A817-446C4378A128}" destId="{2C40726B-0C6C-4F2A-9326-1DC21C2F79AF}" srcOrd="0" destOrd="0" presId="urn:microsoft.com/office/officeart/2008/layout/PictureAccentList"/>
    <dgm:cxn modelId="{05D23841-5440-4F9E-9050-F6D6714C06A1}" type="presParOf" srcId="{CA5404C2-ACC4-433F-8955-69CB01771D27}" destId="{5989C39F-CF6D-4FC2-BDD8-276C1A9852D7}" srcOrd="1" destOrd="0" presId="urn:microsoft.com/office/officeart/2008/layout/PictureAccentList"/>
    <dgm:cxn modelId="{5FCEF493-5F8D-4904-9B71-114BF3694D4D}" type="presParOf" srcId="{5989C39F-CF6D-4FC2-BDD8-276C1A9852D7}" destId="{5FEFE2A4-D53B-472E-9AEE-2096DF598D83}" srcOrd="0" destOrd="0" presId="urn:microsoft.com/office/officeart/2008/layout/PictureAccentList"/>
    <dgm:cxn modelId="{A7C7C5EC-4451-4B34-A333-CC7867CA9FD8}" type="presParOf" srcId="{5FEFE2A4-D53B-472E-9AEE-2096DF598D83}" destId="{004EAC66-70DC-4BCB-90E2-498577AC59E4}" srcOrd="0" destOrd="0" presId="urn:microsoft.com/office/officeart/2008/layout/PictureAccentList"/>
    <dgm:cxn modelId="{FCF3E91B-70D8-4FCC-B5AF-035131262471}" type="presParOf" srcId="{5FEFE2A4-D53B-472E-9AEE-2096DF598D83}" destId="{B1E05EA0-E096-420F-9003-A3947BB59DF0}" srcOrd="1" destOrd="0" presId="urn:microsoft.com/office/officeart/2008/layout/PictureAccentList"/>
    <dgm:cxn modelId="{D46EE006-CEF3-4341-A210-726136837438}" type="presParOf" srcId="{5989C39F-CF6D-4FC2-BDD8-276C1A9852D7}" destId="{B23E9CE7-C8E9-4C6B-B6A1-EBA05FE1DB7A}" srcOrd="1" destOrd="0" presId="urn:microsoft.com/office/officeart/2008/layout/PictureAccentList"/>
    <dgm:cxn modelId="{2D2964EA-16C3-496E-B072-9182FE446995}" type="presParOf" srcId="{B23E9CE7-C8E9-4C6B-B6A1-EBA05FE1DB7A}" destId="{C78DDE89-64E5-4F6C-9E59-92700F8D939C}" srcOrd="0" destOrd="0" presId="urn:microsoft.com/office/officeart/2008/layout/PictureAccentList"/>
    <dgm:cxn modelId="{074A1753-B146-410C-99C5-83216CFE85CF}" type="presParOf" srcId="{B23E9CE7-C8E9-4C6B-B6A1-EBA05FE1DB7A}" destId="{8A276D46-9775-4B98-A4A2-3EA1C0CEB89F}" srcOrd="1" destOrd="0" presId="urn:microsoft.com/office/officeart/2008/layout/PictureAccentList"/>
    <dgm:cxn modelId="{ACE0DEF0-AE0E-4A07-BCB3-9D7BE7131CBC}" type="presParOf" srcId="{5989C39F-CF6D-4FC2-BDD8-276C1A9852D7}" destId="{1C7B30E1-332C-4091-9E72-A084401BB087}" srcOrd="2" destOrd="0" presId="urn:microsoft.com/office/officeart/2008/layout/PictureAccentList"/>
    <dgm:cxn modelId="{9D32FBD1-01A2-41EC-ACAE-895D11AD3580}" type="presParOf" srcId="{1C7B30E1-332C-4091-9E72-A084401BB087}" destId="{3ACB7C2F-9921-4414-8888-391D2DA939C4}" srcOrd="0" destOrd="0" presId="urn:microsoft.com/office/officeart/2008/layout/PictureAccentList"/>
    <dgm:cxn modelId="{37F97F69-421F-4EAB-AA05-81C9C9DFFCFA}" type="presParOf" srcId="{1C7B30E1-332C-4091-9E72-A084401BB087}" destId="{B8B4CCB4-A478-4E94-9CF3-CEC574E1EA60}" srcOrd="1" destOrd="0" presId="urn:microsoft.com/office/officeart/2008/layout/PictureAccentList"/>
    <dgm:cxn modelId="{449A0C6A-8D3E-4161-B959-B65EB143DE8A}" type="presParOf" srcId="{5989C39F-CF6D-4FC2-BDD8-276C1A9852D7}" destId="{49796CB5-BC84-4CB8-ADE4-022973F9A972}" srcOrd="3" destOrd="0" presId="urn:microsoft.com/office/officeart/2008/layout/PictureAccentList"/>
    <dgm:cxn modelId="{AD75C4F9-DA3B-441D-B021-B08535AA542A}" type="presParOf" srcId="{49796CB5-BC84-4CB8-ADE4-022973F9A972}" destId="{8842D696-B638-40A0-BBE7-D737EA45C906}" srcOrd="0" destOrd="0" presId="urn:microsoft.com/office/officeart/2008/layout/PictureAccentList"/>
    <dgm:cxn modelId="{803340CF-7D57-4A91-BCC1-96B96347E81A}" type="presParOf" srcId="{49796CB5-BC84-4CB8-ADE4-022973F9A972}" destId="{66D16845-8859-4689-AAF4-009D2E74C1A2}" srcOrd="1" destOrd="0" presId="urn:microsoft.com/office/officeart/2008/layout/PictureAccentList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ED1A3FD-F06E-4B60-9C53-E58B95E466F6}" type="doc">
      <dgm:prSet loTypeId="urn:microsoft.com/office/officeart/2008/layout/PictureAccentList" loCatId="picture" qsTypeId="urn:microsoft.com/office/officeart/2005/8/quickstyle/simple1" qsCatId="simple" csTypeId="urn:microsoft.com/office/officeart/2005/8/colors/accent5_4" csCatId="accent5" phldr="1"/>
      <dgm:spPr/>
      <dgm:t>
        <a:bodyPr/>
        <a:lstStyle/>
        <a:p>
          <a:endParaRPr lang="es-ES"/>
        </a:p>
      </dgm:t>
    </dgm:pt>
    <dgm:pt modelId="{FB56B3BB-C884-4EF9-97EF-768DB57D026D}">
      <dgm:prSet phldrT="[Texto]"/>
      <dgm:spPr/>
      <dgm:t>
        <a:bodyPr/>
        <a:lstStyle/>
        <a:p>
          <a:r>
            <a:rPr lang="es-ES" dirty="0" smtClean="0"/>
            <a:t>Algoritmo para extraer características</a:t>
          </a:r>
          <a:endParaRPr lang="es-ES" dirty="0"/>
        </a:p>
      </dgm:t>
    </dgm:pt>
    <dgm:pt modelId="{D7BFE440-6135-4211-8F14-3DA1A66C03C8}" type="parTrans" cxnId="{9B22BEC0-0B8F-4AD1-9FEC-3DF14FD317B1}">
      <dgm:prSet/>
      <dgm:spPr/>
      <dgm:t>
        <a:bodyPr/>
        <a:lstStyle/>
        <a:p>
          <a:endParaRPr lang="es-ES"/>
        </a:p>
      </dgm:t>
    </dgm:pt>
    <dgm:pt modelId="{F1127BE4-5BF5-4065-9A59-E40C237437EC}" type="sibTrans" cxnId="{9B22BEC0-0B8F-4AD1-9FEC-3DF14FD317B1}">
      <dgm:prSet/>
      <dgm:spPr/>
      <dgm:t>
        <a:bodyPr/>
        <a:lstStyle/>
        <a:p>
          <a:endParaRPr lang="es-ES"/>
        </a:p>
      </dgm:t>
    </dgm:pt>
    <dgm:pt modelId="{7F4DA03F-CEEF-4580-9BD5-595B19719BF9}">
      <dgm:prSet phldrT="[Texto]"/>
      <dgm:spPr/>
      <dgm:t>
        <a:bodyPr/>
        <a:lstStyle/>
        <a:p>
          <a:r>
            <a:rPr lang="es-ES" dirty="0" smtClean="0"/>
            <a:t>Picos </a:t>
          </a:r>
          <a:r>
            <a:rPr lang="es-ES" dirty="0" err="1" smtClean="0"/>
            <a:t>Acc</a:t>
          </a:r>
          <a:r>
            <a:rPr lang="es-ES" dirty="0" smtClean="0"/>
            <a:t> y COP</a:t>
          </a:r>
          <a:endParaRPr lang="es-ES" dirty="0"/>
        </a:p>
      </dgm:t>
    </dgm:pt>
    <dgm:pt modelId="{15A7F947-05E5-47EC-B820-DD21CC60DB5E}" type="parTrans" cxnId="{1310B9DD-77CA-448D-965A-8AE961C8FA45}">
      <dgm:prSet/>
      <dgm:spPr/>
      <dgm:t>
        <a:bodyPr/>
        <a:lstStyle/>
        <a:p>
          <a:endParaRPr lang="es-ES"/>
        </a:p>
      </dgm:t>
    </dgm:pt>
    <dgm:pt modelId="{3DED432B-9986-43E7-9F5E-50CA6D9E1661}" type="sibTrans" cxnId="{1310B9DD-77CA-448D-965A-8AE961C8FA45}">
      <dgm:prSet/>
      <dgm:spPr/>
      <dgm:t>
        <a:bodyPr/>
        <a:lstStyle/>
        <a:p>
          <a:endParaRPr lang="es-ES"/>
        </a:p>
      </dgm:t>
    </dgm:pt>
    <dgm:pt modelId="{886D00D9-0FAB-44AB-B8D3-2669610499F9}">
      <dgm:prSet phldrT="[Texto]"/>
      <dgm:spPr/>
      <dgm:t>
        <a:bodyPr/>
        <a:lstStyle/>
        <a:p>
          <a:r>
            <a:rPr lang="es-ES" dirty="0" smtClean="0"/>
            <a:t>Duración APA</a:t>
          </a:r>
          <a:endParaRPr lang="es-ES" dirty="0"/>
        </a:p>
      </dgm:t>
    </dgm:pt>
    <dgm:pt modelId="{7E858F0E-EE24-4B32-9910-74874451A63D}" type="parTrans" cxnId="{C4F9D998-2A29-41C7-97CE-9A7528BAA885}">
      <dgm:prSet/>
      <dgm:spPr/>
      <dgm:t>
        <a:bodyPr/>
        <a:lstStyle/>
        <a:p>
          <a:endParaRPr lang="es-ES"/>
        </a:p>
      </dgm:t>
    </dgm:pt>
    <dgm:pt modelId="{25396530-D509-4B17-9947-75125CF89D5B}" type="sibTrans" cxnId="{C4F9D998-2A29-41C7-97CE-9A7528BAA885}">
      <dgm:prSet/>
      <dgm:spPr/>
      <dgm:t>
        <a:bodyPr/>
        <a:lstStyle/>
        <a:p>
          <a:endParaRPr lang="es-ES"/>
        </a:p>
      </dgm:t>
    </dgm:pt>
    <dgm:pt modelId="{3489B65C-E568-4632-A786-C0DA88053F8D}">
      <dgm:prSet phldrT="[Texto]"/>
      <dgm:spPr/>
      <dgm:t>
        <a:bodyPr/>
        <a:lstStyle/>
        <a:p>
          <a:r>
            <a:rPr lang="es-ES" dirty="0" smtClean="0"/>
            <a:t>PCA y PLS</a:t>
          </a:r>
          <a:endParaRPr lang="es-ES" dirty="0"/>
        </a:p>
      </dgm:t>
    </dgm:pt>
    <dgm:pt modelId="{04BAC1E5-A411-49DA-86D8-8F166EC2320F}" type="parTrans" cxnId="{E18E4796-CBD8-4868-AFB4-AABC294A1580}">
      <dgm:prSet/>
      <dgm:spPr/>
      <dgm:t>
        <a:bodyPr/>
        <a:lstStyle/>
        <a:p>
          <a:endParaRPr lang="es-ES"/>
        </a:p>
      </dgm:t>
    </dgm:pt>
    <dgm:pt modelId="{A24F39AB-C4E2-478F-A8AE-1F4396F50CA6}" type="sibTrans" cxnId="{E18E4796-CBD8-4868-AFB4-AABC294A1580}">
      <dgm:prSet/>
      <dgm:spPr/>
      <dgm:t>
        <a:bodyPr/>
        <a:lstStyle/>
        <a:p>
          <a:endParaRPr lang="es-ES"/>
        </a:p>
      </dgm:t>
    </dgm:pt>
    <dgm:pt modelId="{7FF8A302-23BD-466E-9A47-EE61F686B1AA}" type="pres">
      <dgm:prSet presAssocID="{FED1A3FD-F06E-4B60-9C53-E58B95E466F6}" presName="layout" presStyleCnt="0">
        <dgm:presLayoutVars>
          <dgm:chMax/>
          <dgm:chPref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s-ES"/>
        </a:p>
      </dgm:t>
    </dgm:pt>
    <dgm:pt modelId="{CA5404C2-ACC4-433F-8955-69CB01771D27}" type="pres">
      <dgm:prSet presAssocID="{FB56B3BB-C884-4EF9-97EF-768DB57D026D}" presName="root" presStyleCnt="0">
        <dgm:presLayoutVars>
          <dgm:chMax/>
          <dgm:chPref val="4"/>
        </dgm:presLayoutVars>
      </dgm:prSet>
      <dgm:spPr/>
    </dgm:pt>
    <dgm:pt modelId="{2B39B3AA-B0D8-47B9-A817-446C4378A128}" type="pres">
      <dgm:prSet presAssocID="{FB56B3BB-C884-4EF9-97EF-768DB57D026D}" presName="rootComposite" presStyleCnt="0">
        <dgm:presLayoutVars/>
      </dgm:prSet>
      <dgm:spPr/>
    </dgm:pt>
    <dgm:pt modelId="{2C40726B-0C6C-4F2A-9326-1DC21C2F79AF}" type="pres">
      <dgm:prSet presAssocID="{FB56B3BB-C884-4EF9-97EF-768DB57D026D}" presName="rootText" presStyleLbl="node0" presStyleIdx="0" presStyleCnt="1" custLinFactNeighborX="-351" custLinFactNeighborY="-166">
        <dgm:presLayoutVars>
          <dgm:chMax/>
          <dgm:chPref val="4"/>
        </dgm:presLayoutVars>
      </dgm:prSet>
      <dgm:spPr/>
      <dgm:t>
        <a:bodyPr/>
        <a:lstStyle/>
        <a:p>
          <a:endParaRPr lang="es-ES"/>
        </a:p>
      </dgm:t>
    </dgm:pt>
    <dgm:pt modelId="{5989C39F-CF6D-4FC2-BDD8-276C1A9852D7}" type="pres">
      <dgm:prSet presAssocID="{FB56B3BB-C884-4EF9-97EF-768DB57D026D}" presName="childShape" presStyleCnt="0">
        <dgm:presLayoutVars>
          <dgm:chMax val="0"/>
          <dgm:chPref val="0"/>
        </dgm:presLayoutVars>
      </dgm:prSet>
      <dgm:spPr/>
    </dgm:pt>
    <dgm:pt modelId="{5FEFE2A4-D53B-472E-9AEE-2096DF598D83}" type="pres">
      <dgm:prSet presAssocID="{7F4DA03F-CEEF-4580-9BD5-595B19719BF9}" presName="childComposite" presStyleCnt="0">
        <dgm:presLayoutVars>
          <dgm:chMax val="0"/>
          <dgm:chPref val="0"/>
        </dgm:presLayoutVars>
      </dgm:prSet>
      <dgm:spPr/>
    </dgm:pt>
    <dgm:pt modelId="{004EAC66-70DC-4BCB-90E2-498577AC59E4}" type="pres">
      <dgm:prSet presAssocID="{7F4DA03F-CEEF-4580-9BD5-595B19719BF9}" presName="Image" presStyleLbl="node1" presStyleIdx="0" presStyleCnt="3"/>
      <dgm:spPr/>
    </dgm:pt>
    <dgm:pt modelId="{B1E05EA0-E096-420F-9003-A3947BB59DF0}" type="pres">
      <dgm:prSet presAssocID="{7F4DA03F-CEEF-4580-9BD5-595B19719BF9}" presName="childText" presStyleLbl="ln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B23E9CE7-C8E9-4C6B-B6A1-EBA05FE1DB7A}" type="pres">
      <dgm:prSet presAssocID="{886D00D9-0FAB-44AB-B8D3-2669610499F9}" presName="childComposite" presStyleCnt="0">
        <dgm:presLayoutVars>
          <dgm:chMax val="0"/>
          <dgm:chPref val="0"/>
        </dgm:presLayoutVars>
      </dgm:prSet>
      <dgm:spPr/>
    </dgm:pt>
    <dgm:pt modelId="{C78DDE89-64E5-4F6C-9E59-92700F8D939C}" type="pres">
      <dgm:prSet presAssocID="{886D00D9-0FAB-44AB-B8D3-2669610499F9}" presName="Image" presStyleLbl="node1" presStyleIdx="1" presStyleCnt="3"/>
      <dgm:spPr/>
    </dgm:pt>
    <dgm:pt modelId="{8A276D46-9775-4B98-A4A2-3EA1C0CEB89F}" type="pres">
      <dgm:prSet presAssocID="{886D00D9-0FAB-44AB-B8D3-2669610499F9}" presName="childText" presStyleLbl="ln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B699086D-552D-4AEF-82FA-6082C8DD3355}" type="pres">
      <dgm:prSet presAssocID="{3489B65C-E568-4632-A786-C0DA88053F8D}" presName="childComposite" presStyleCnt="0">
        <dgm:presLayoutVars>
          <dgm:chMax val="0"/>
          <dgm:chPref val="0"/>
        </dgm:presLayoutVars>
      </dgm:prSet>
      <dgm:spPr/>
    </dgm:pt>
    <dgm:pt modelId="{140E68F2-1CC4-43EE-BE19-D16E6A98307E}" type="pres">
      <dgm:prSet presAssocID="{3489B65C-E568-4632-A786-C0DA88053F8D}" presName="Image" presStyleLbl="node1" presStyleIdx="2" presStyleCnt="3"/>
      <dgm:spPr/>
    </dgm:pt>
    <dgm:pt modelId="{3D86EF2D-C7F5-45CB-BF37-E30DCE619243}" type="pres">
      <dgm:prSet presAssocID="{3489B65C-E568-4632-A786-C0DA88053F8D}" presName="childText" presStyleLbl="ln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A71B8C52-921F-4F62-935B-C8BECCB85769}" type="presOf" srcId="{FB56B3BB-C884-4EF9-97EF-768DB57D026D}" destId="{2C40726B-0C6C-4F2A-9326-1DC21C2F79AF}" srcOrd="0" destOrd="0" presId="urn:microsoft.com/office/officeart/2008/layout/PictureAccentList"/>
    <dgm:cxn modelId="{72AAFCA8-1304-4D31-8BD1-1116455E0750}" type="presOf" srcId="{886D00D9-0FAB-44AB-B8D3-2669610499F9}" destId="{8A276D46-9775-4B98-A4A2-3EA1C0CEB89F}" srcOrd="0" destOrd="0" presId="urn:microsoft.com/office/officeart/2008/layout/PictureAccentList"/>
    <dgm:cxn modelId="{9B22BEC0-0B8F-4AD1-9FEC-3DF14FD317B1}" srcId="{FED1A3FD-F06E-4B60-9C53-E58B95E466F6}" destId="{FB56B3BB-C884-4EF9-97EF-768DB57D026D}" srcOrd="0" destOrd="0" parTransId="{D7BFE440-6135-4211-8F14-3DA1A66C03C8}" sibTransId="{F1127BE4-5BF5-4065-9A59-E40C237437EC}"/>
    <dgm:cxn modelId="{1DC90611-16F8-4888-A6F3-40F8AAB8A7C6}" type="presOf" srcId="{3489B65C-E568-4632-A786-C0DA88053F8D}" destId="{3D86EF2D-C7F5-45CB-BF37-E30DCE619243}" srcOrd="0" destOrd="0" presId="urn:microsoft.com/office/officeart/2008/layout/PictureAccentList"/>
    <dgm:cxn modelId="{C4F9D998-2A29-41C7-97CE-9A7528BAA885}" srcId="{FB56B3BB-C884-4EF9-97EF-768DB57D026D}" destId="{886D00D9-0FAB-44AB-B8D3-2669610499F9}" srcOrd="1" destOrd="0" parTransId="{7E858F0E-EE24-4B32-9910-74874451A63D}" sibTransId="{25396530-D509-4B17-9947-75125CF89D5B}"/>
    <dgm:cxn modelId="{6D201FEB-CC5C-441F-AF0D-96CF64660CB2}" type="presOf" srcId="{FED1A3FD-F06E-4B60-9C53-E58B95E466F6}" destId="{7FF8A302-23BD-466E-9A47-EE61F686B1AA}" srcOrd="0" destOrd="0" presId="urn:microsoft.com/office/officeart/2008/layout/PictureAccentList"/>
    <dgm:cxn modelId="{1310B9DD-77CA-448D-965A-8AE961C8FA45}" srcId="{FB56B3BB-C884-4EF9-97EF-768DB57D026D}" destId="{7F4DA03F-CEEF-4580-9BD5-595B19719BF9}" srcOrd="0" destOrd="0" parTransId="{15A7F947-05E5-47EC-B820-DD21CC60DB5E}" sibTransId="{3DED432B-9986-43E7-9F5E-50CA6D9E1661}"/>
    <dgm:cxn modelId="{9FE651DB-294A-452C-8E69-34C8B4D4DAF0}" type="presOf" srcId="{7F4DA03F-CEEF-4580-9BD5-595B19719BF9}" destId="{B1E05EA0-E096-420F-9003-A3947BB59DF0}" srcOrd="0" destOrd="0" presId="urn:microsoft.com/office/officeart/2008/layout/PictureAccentList"/>
    <dgm:cxn modelId="{E18E4796-CBD8-4868-AFB4-AABC294A1580}" srcId="{FB56B3BB-C884-4EF9-97EF-768DB57D026D}" destId="{3489B65C-E568-4632-A786-C0DA88053F8D}" srcOrd="2" destOrd="0" parTransId="{04BAC1E5-A411-49DA-86D8-8F166EC2320F}" sibTransId="{A24F39AB-C4E2-478F-A8AE-1F4396F50CA6}"/>
    <dgm:cxn modelId="{31584CDC-E51E-456D-A178-FA1511DCD653}" type="presParOf" srcId="{7FF8A302-23BD-466E-9A47-EE61F686B1AA}" destId="{CA5404C2-ACC4-433F-8955-69CB01771D27}" srcOrd="0" destOrd="0" presId="urn:microsoft.com/office/officeart/2008/layout/PictureAccentList"/>
    <dgm:cxn modelId="{F9EE1909-85E7-4412-B9E9-F0BA4F8AB84A}" type="presParOf" srcId="{CA5404C2-ACC4-433F-8955-69CB01771D27}" destId="{2B39B3AA-B0D8-47B9-A817-446C4378A128}" srcOrd="0" destOrd="0" presId="urn:microsoft.com/office/officeart/2008/layout/PictureAccentList"/>
    <dgm:cxn modelId="{08D17D27-C538-4695-8177-B14778060D1D}" type="presParOf" srcId="{2B39B3AA-B0D8-47B9-A817-446C4378A128}" destId="{2C40726B-0C6C-4F2A-9326-1DC21C2F79AF}" srcOrd="0" destOrd="0" presId="urn:microsoft.com/office/officeart/2008/layout/PictureAccentList"/>
    <dgm:cxn modelId="{7C9AB729-3EC6-4515-9DDD-61A4D8F6BAA1}" type="presParOf" srcId="{CA5404C2-ACC4-433F-8955-69CB01771D27}" destId="{5989C39F-CF6D-4FC2-BDD8-276C1A9852D7}" srcOrd="1" destOrd="0" presId="urn:microsoft.com/office/officeart/2008/layout/PictureAccentList"/>
    <dgm:cxn modelId="{F861AFDD-FD0A-401B-BB44-D2E7923376EC}" type="presParOf" srcId="{5989C39F-CF6D-4FC2-BDD8-276C1A9852D7}" destId="{5FEFE2A4-D53B-472E-9AEE-2096DF598D83}" srcOrd="0" destOrd="0" presId="urn:microsoft.com/office/officeart/2008/layout/PictureAccentList"/>
    <dgm:cxn modelId="{D1C8D49F-0C82-4F51-B516-B3EE4CBCED6B}" type="presParOf" srcId="{5FEFE2A4-D53B-472E-9AEE-2096DF598D83}" destId="{004EAC66-70DC-4BCB-90E2-498577AC59E4}" srcOrd="0" destOrd="0" presId="urn:microsoft.com/office/officeart/2008/layout/PictureAccentList"/>
    <dgm:cxn modelId="{3D46E628-239B-4F3F-8D84-37624C33800F}" type="presParOf" srcId="{5FEFE2A4-D53B-472E-9AEE-2096DF598D83}" destId="{B1E05EA0-E096-420F-9003-A3947BB59DF0}" srcOrd="1" destOrd="0" presId="urn:microsoft.com/office/officeart/2008/layout/PictureAccentList"/>
    <dgm:cxn modelId="{6D7ED564-5E16-47EC-A3E7-32C4866A7E7B}" type="presParOf" srcId="{5989C39F-CF6D-4FC2-BDD8-276C1A9852D7}" destId="{B23E9CE7-C8E9-4C6B-B6A1-EBA05FE1DB7A}" srcOrd="1" destOrd="0" presId="urn:microsoft.com/office/officeart/2008/layout/PictureAccentList"/>
    <dgm:cxn modelId="{E8300B1F-F0EC-4398-94D5-F4EBAF5314AC}" type="presParOf" srcId="{B23E9CE7-C8E9-4C6B-B6A1-EBA05FE1DB7A}" destId="{C78DDE89-64E5-4F6C-9E59-92700F8D939C}" srcOrd="0" destOrd="0" presId="urn:microsoft.com/office/officeart/2008/layout/PictureAccentList"/>
    <dgm:cxn modelId="{99866BCC-6EF8-4888-9B3E-F3A6C0432E01}" type="presParOf" srcId="{B23E9CE7-C8E9-4C6B-B6A1-EBA05FE1DB7A}" destId="{8A276D46-9775-4B98-A4A2-3EA1C0CEB89F}" srcOrd="1" destOrd="0" presId="urn:microsoft.com/office/officeart/2008/layout/PictureAccentList"/>
    <dgm:cxn modelId="{19C6CB80-19FB-4A12-AB90-C5E032CE8093}" type="presParOf" srcId="{5989C39F-CF6D-4FC2-BDD8-276C1A9852D7}" destId="{B699086D-552D-4AEF-82FA-6082C8DD3355}" srcOrd="2" destOrd="0" presId="urn:microsoft.com/office/officeart/2008/layout/PictureAccentList"/>
    <dgm:cxn modelId="{50A8E682-7905-48A8-9673-41E66E42ABF9}" type="presParOf" srcId="{B699086D-552D-4AEF-82FA-6082C8DD3355}" destId="{140E68F2-1CC4-43EE-BE19-D16E6A98307E}" srcOrd="0" destOrd="0" presId="urn:microsoft.com/office/officeart/2008/layout/PictureAccentList"/>
    <dgm:cxn modelId="{A6FB8B01-347D-473C-9C84-4FCEE7B3CE58}" type="presParOf" srcId="{B699086D-552D-4AEF-82FA-6082C8DD3355}" destId="{3D86EF2D-C7F5-45CB-BF37-E30DCE619243}" srcOrd="1" destOrd="0" presId="urn:microsoft.com/office/officeart/2008/layout/PictureAccentList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40726B-0C6C-4F2A-9326-1DC21C2F79AF}">
      <dsp:nvSpPr>
        <dsp:cNvPr id="0" name=""/>
        <dsp:cNvSpPr/>
      </dsp:nvSpPr>
      <dsp:spPr>
        <a:xfrm>
          <a:off x="116613" y="72010"/>
          <a:ext cx="2852174" cy="634886"/>
        </a:xfrm>
        <a:prstGeom prst="roundRect">
          <a:avLst>
            <a:gd name="adj" fmla="val 10000"/>
          </a:avLst>
        </a:prstGeom>
        <a:solidFill>
          <a:schemeClr val="accent5">
            <a:shade val="6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900" kern="1200" dirty="0" smtClean="0"/>
            <a:t>Hardware tradicional vs IMU</a:t>
          </a:r>
          <a:endParaRPr lang="es-ES" sz="1900" kern="1200" dirty="0"/>
        </a:p>
      </dsp:txBody>
      <dsp:txXfrm>
        <a:off x="135208" y="90605"/>
        <a:ext cx="2814984" cy="597696"/>
      </dsp:txXfrm>
    </dsp:sp>
    <dsp:sp modelId="{004EAC66-70DC-4BCB-90E2-498577AC59E4}">
      <dsp:nvSpPr>
        <dsp:cNvPr id="0" name=""/>
        <dsp:cNvSpPr/>
      </dsp:nvSpPr>
      <dsp:spPr>
        <a:xfrm>
          <a:off x="150924" y="750222"/>
          <a:ext cx="634886" cy="634886"/>
        </a:xfrm>
        <a:prstGeom prst="roundRect">
          <a:avLst>
            <a:gd name="adj" fmla="val 16670"/>
          </a:avLst>
        </a:prstGeom>
        <a:solidFill>
          <a:schemeClr val="accent5">
            <a:shade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E05EA0-E096-420F-9003-A3947BB59DF0}">
      <dsp:nvSpPr>
        <dsp:cNvPr id="0" name=""/>
        <dsp:cNvSpPr/>
      </dsp:nvSpPr>
      <dsp:spPr>
        <a:xfrm>
          <a:off x="823905" y="750222"/>
          <a:ext cx="2179193" cy="634886"/>
        </a:xfrm>
        <a:prstGeom prst="roundRect">
          <a:avLst>
            <a:gd name="adj" fmla="val 16670"/>
          </a:avLst>
        </a:prstGeom>
        <a:solidFill>
          <a:schemeClr val="accent5">
            <a:shade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900" kern="1200" dirty="0" err="1" smtClean="0"/>
            <a:t>Force</a:t>
          </a:r>
          <a:r>
            <a:rPr lang="es-ES" sz="1900" kern="1200" dirty="0" smtClean="0"/>
            <a:t> </a:t>
          </a:r>
          <a:r>
            <a:rPr lang="es-ES" sz="1900" kern="1200" dirty="0" err="1" smtClean="0"/>
            <a:t>Platform</a:t>
          </a:r>
          <a:endParaRPr lang="es-ES" sz="1900" kern="1200" dirty="0"/>
        </a:p>
      </dsp:txBody>
      <dsp:txXfrm>
        <a:off x="854903" y="781220"/>
        <a:ext cx="2117197" cy="572890"/>
      </dsp:txXfrm>
    </dsp:sp>
    <dsp:sp modelId="{C78DDE89-64E5-4F6C-9E59-92700F8D939C}">
      <dsp:nvSpPr>
        <dsp:cNvPr id="0" name=""/>
        <dsp:cNvSpPr/>
      </dsp:nvSpPr>
      <dsp:spPr>
        <a:xfrm>
          <a:off x="150924" y="1461295"/>
          <a:ext cx="634886" cy="634886"/>
        </a:xfrm>
        <a:prstGeom prst="roundRect">
          <a:avLst>
            <a:gd name="adj" fmla="val 16670"/>
          </a:avLst>
        </a:prstGeom>
        <a:solidFill>
          <a:schemeClr val="accent5">
            <a:shade val="50000"/>
            <a:hueOff val="168648"/>
            <a:satOff val="-3730"/>
            <a:lumOff val="2799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276D46-9775-4B98-A4A2-3EA1C0CEB89F}">
      <dsp:nvSpPr>
        <dsp:cNvPr id="0" name=""/>
        <dsp:cNvSpPr/>
      </dsp:nvSpPr>
      <dsp:spPr>
        <a:xfrm>
          <a:off x="823905" y="1461295"/>
          <a:ext cx="2179193" cy="634886"/>
        </a:xfrm>
        <a:prstGeom prst="roundRect">
          <a:avLst>
            <a:gd name="adj" fmla="val 16670"/>
          </a:avLst>
        </a:prstGeom>
        <a:solidFill>
          <a:schemeClr val="accent5">
            <a:shade val="50000"/>
            <a:hueOff val="168648"/>
            <a:satOff val="-3730"/>
            <a:lumOff val="2799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900" kern="1200" dirty="0" smtClean="0"/>
            <a:t>EMG</a:t>
          </a:r>
          <a:endParaRPr lang="es-ES" sz="1900" kern="1200" dirty="0"/>
        </a:p>
      </dsp:txBody>
      <dsp:txXfrm>
        <a:off x="854903" y="1492293"/>
        <a:ext cx="2117197" cy="572890"/>
      </dsp:txXfrm>
    </dsp:sp>
    <dsp:sp modelId="{140E68F2-1CC4-43EE-BE19-D16E6A98307E}">
      <dsp:nvSpPr>
        <dsp:cNvPr id="0" name=""/>
        <dsp:cNvSpPr/>
      </dsp:nvSpPr>
      <dsp:spPr>
        <a:xfrm>
          <a:off x="150924" y="2172369"/>
          <a:ext cx="634886" cy="634886"/>
        </a:xfrm>
        <a:prstGeom prst="roundRect">
          <a:avLst>
            <a:gd name="adj" fmla="val 16670"/>
          </a:avLst>
        </a:prstGeom>
        <a:solidFill>
          <a:schemeClr val="accent5">
            <a:shade val="50000"/>
            <a:hueOff val="168648"/>
            <a:satOff val="-3730"/>
            <a:lumOff val="2799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86EF2D-C7F5-45CB-BF37-E30DCE619243}">
      <dsp:nvSpPr>
        <dsp:cNvPr id="0" name=""/>
        <dsp:cNvSpPr/>
      </dsp:nvSpPr>
      <dsp:spPr>
        <a:xfrm>
          <a:off x="823905" y="2172369"/>
          <a:ext cx="2179193" cy="634886"/>
        </a:xfrm>
        <a:prstGeom prst="roundRect">
          <a:avLst>
            <a:gd name="adj" fmla="val 16670"/>
          </a:avLst>
        </a:prstGeom>
        <a:solidFill>
          <a:schemeClr val="accent5">
            <a:shade val="50000"/>
            <a:hueOff val="168648"/>
            <a:satOff val="-3730"/>
            <a:lumOff val="2799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900" kern="1200" dirty="0" err="1" smtClean="0"/>
            <a:t>Optical</a:t>
          </a:r>
          <a:r>
            <a:rPr lang="es-ES" sz="1900" kern="1200" dirty="0" smtClean="0"/>
            <a:t> System</a:t>
          </a:r>
          <a:endParaRPr lang="es-ES" sz="1900" kern="1200" dirty="0"/>
        </a:p>
      </dsp:txBody>
      <dsp:txXfrm>
        <a:off x="854903" y="2203367"/>
        <a:ext cx="2117197" cy="57289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40726B-0C6C-4F2A-9326-1DC21C2F79AF}">
      <dsp:nvSpPr>
        <dsp:cNvPr id="0" name=""/>
        <dsp:cNvSpPr/>
      </dsp:nvSpPr>
      <dsp:spPr>
        <a:xfrm>
          <a:off x="504046" y="1"/>
          <a:ext cx="2598335" cy="519667"/>
        </a:xfrm>
        <a:prstGeom prst="roundRect">
          <a:avLst>
            <a:gd name="adj" fmla="val 10000"/>
          </a:avLst>
        </a:prstGeom>
        <a:solidFill>
          <a:schemeClr val="accent5">
            <a:shade val="6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245" tIns="36830" rIns="55245" bIns="3683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900" kern="1200" dirty="0" smtClean="0"/>
            <a:t>Análisis </a:t>
          </a:r>
          <a:r>
            <a:rPr lang="es-ES" sz="2900" kern="1200" dirty="0" err="1" smtClean="0"/>
            <a:t>APAs</a:t>
          </a:r>
          <a:endParaRPr lang="es-ES" sz="2900" kern="1200" dirty="0"/>
        </a:p>
      </dsp:txBody>
      <dsp:txXfrm>
        <a:off x="519267" y="15222"/>
        <a:ext cx="2567893" cy="489225"/>
      </dsp:txXfrm>
    </dsp:sp>
    <dsp:sp modelId="{004EAC66-70DC-4BCB-90E2-498577AC59E4}">
      <dsp:nvSpPr>
        <dsp:cNvPr id="0" name=""/>
        <dsp:cNvSpPr/>
      </dsp:nvSpPr>
      <dsp:spPr>
        <a:xfrm>
          <a:off x="501032" y="613889"/>
          <a:ext cx="519667" cy="519667"/>
        </a:xfrm>
        <a:prstGeom prst="roundRect">
          <a:avLst>
            <a:gd name="adj" fmla="val 16670"/>
          </a:avLst>
        </a:prstGeom>
        <a:solidFill>
          <a:schemeClr val="accent5">
            <a:shade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E05EA0-E096-420F-9003-A3947BB59DF0}">
      <dsp:nvSpPr>
        <dsp:cNvPr id="0" name=""/>
        <dsp:cNvSpPr/>
      </dsp:nvSpPr>
      <dsp:spPr>
        <a:xfrm>
          <a:off x="1051879" y="613889"/>
          <a:ext cx="2047488" cy="519667"/>
        </a:xfrm>
        <a:prstGeom prst="roundRect">
          <a:avLst>
            <a:gd name="adj" fmla="val 16670"/>
          </a:avLst>
        </a:prstGeom>
        <a:solidFill>
          <a:schemeClr val="accent5">
            <a:shade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100" kern="1200" dirty="0" smtClean="0"/>
            <a:t>Asociado a </a:t>
          </a:r>
          <a:r>
            <a:rPr lang="es-ES" sz="1100" kern="1200" dirty="0" err="1" smtClean="0"/>
            <a:t>mov</a:t>
          </a:r>
          <a:r>
            <a:rPr lang="es-ES" sz="1100" kern="1200" dirty="0" smtClean="0"/>
            <a:t>. voluntarios</a:t>
          </a:r>
          <a:endParaRPr lang="es-ES" sz="1100" kern="1200" dirty="0"/>
        </a:p>
      </dsp:txBody>
      <dsp:txXfrm>
        <a:off x="1077252" y="639262"/>
        <a:ext cx="1996742" cy="468921"/>
      </dsp:txXfrm>
    </dsp:sp>
    <dsp:sp modelId="{C78DDE89-64E5-4F6C-9E59-92700F8D939C}">
      <dsp:nvSpPr>
        <dsp:cNvPr id="0" name=""/>
        <dsp:cNvSpPr/>
      </dsp:nvSpPr>
      <dsp:spPr>
        <a:xfrm>
          <a:off x="501032" y="1195916"/>
          <a:ext cx="519667" cy="519667"/>
        </a:xfrm>
        <a:prstGeom prst="roundRect">
          <a:avLst>
            <a:gd name="adj" fmla="val 16670"/>
          </a:avLst>
        </a:prstGeom>
        <a:solidFill>
          <a:schemeClr val="accent5">
            <a:shade val="50000"/>
            <a:hueOff val="126486"/>
            <a:satOff val="-2798"/>
            <a:lumOff val="2099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276D46-9775-4B98-A4A2-3EA1C0CEB89F}">
      <dsp:nvSpPr>
        <dsp:cNvPr id="0" name=""/>
        <dsp:cNvSpPr/>
      </dsp:nvSpPr>
      <dsp:spPr>
        <a:xfrm>
          <a:off x="1051879" y="1195916"/>
          <a:ext cx="2047488" cy="519667"/>
        </a:xfrm>
        <a:prstGeom prst="roundRect">
          <a:avLst>
            <a:gd name="adj" fmla="val 16670"/>
          </a:avLst>
        </a:prstGeom>
        <a:solidFill>
          <a:schemeClr val="accent5">
            <a:shade val="50000"/>
            <a:hueOff val="126486"/>
            <a:satOff val="-2798"/>
            <a:lumOff val="2099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100" kern="1200" dirty="0" smtClean="0"/>
            <a:t>Miedo a caer</a:t>
          </a:r>
          <a:endParaRPr lang="es-ES" sz="1100" kern="1200" dirty="0"/>
        </a:p>
      </dsp:txBody>
      <dsp:txXfrm>
        <a:off x="1077252" y="1221289"/>
        <a:ext cx="1996742" cy="468921"/>
      </dsp:txXfrm>
    </dsp:sp>
    <dsp:sp modelId="{3ACB7C2F-9921-4414-8888-391D2DA939C4}">
      <dsp:nvSpPr>
        <dsp:cNvPr id="0" name=""/>
        <dsp:cNvSpPr/>
      </dsp:nvSpPr>
      <dsp:spPr>
        <a:xfrm>
          <a:off x="501032" y="1777943"/>
          <a:ext cx="519667" cy="519667"/>
        </a:xfrm>
        <a:prstGeom prst="roundRect">
          <a:avLst>
            <a:gd name="adj" fmla="val 16670"/>
          </a:avLst>
        </a:prstGeom>
        <a:solidFill>
          <a:schemeClr val="accent5">
            <a:shade val="50000"/>
            <a:hueOff val="252972"/>
            <a:satOff val="-5595"/>
            <a:lumOff val="4198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8B4CCB4-A478-4E94-9CF3-CEC574E1EA60}">
      <dsp:nvSpPr>
        <dsp:cNvPr id="0" name=""/>
        <dsp:cNvSpPr/>
      </dsp:nvSpPr>
      <dsp:spPr>
        <a:xfrm>
          <a:off x="1051879" y="1777943"/>
          <a:ext cx="2047488" cy="519667"/>
        </a:xfrm>
        <a:prstGeom prst="roundRect">
          <a:avLst>
            <a:gd name="adj" fmla="val 16670"/>
          </a:avLst>
        </a:prstGeom>
        <a:solidFill>
          <a:schemeClr val="accent5">
            <a:shade val="50000"/>
            <a:hueOff val="252972"/>
            <a:satOff val="-5595"/>
            <a:lumOff val="4198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100" kern="1200" dirty="0" smtClean="0"/>
            <a:t>Dependiendo de la edad</a:t>
          </a:r>
          <a:endParaRPr lang="es-ES" sz="1100" kern="1200" dirty="0"/>
        </a:p>
      </dsp:txBody>
      <dsp:txXfrm>
        <a:off x="1077252" y="1803316"/>
        <a:ext cx="1996742" cy="468921"/>
      </dsp:txXfrm>
    </dsp:sp>
    <dsp:sp modelId="{8842D696-B638-40A0-BBE7-D737EA45C906}">
      <dsp:nvSpPr>
        <dsp:cNvPr id="0" name=""/>
        <dsp:cNvSpPr/>
      </dsp:nvSpPr>
      <dsp:spPr>
        <a:xfrm>
          <a:off x="501032" y="2359970"/>
          <a:ext cx="519667" cy="519667"/>
        </a:xfrm>
        <a:prstGeom prst="roundRect">
          <a:avLst>
            <a:gd name="adj" fmla="val 16670"/>
          </a:avLst>
        </a:prstGeom>
        <a:solidFill>
          <a:schemeClr val="accent5">
            <a:shade val="50000"/>
            <a:hueOff val="126486"/>
            <a:satOff val="-2798"/>
            <a:lumOff val="2099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6D16845-8859-4689-AAF4-009D2E74C1A2}">
      <dsp:nvSpPr>
        <dsp:cNvPr id="0" name=""/>
        <dsp:cNvSpPr/>
      </dsp:nvSpPr>
      <dsp:spPr>
        <a:xfrm>
          <a:off x="1051879" y="2359970"/>
          <a:ext cx="2047488" cy="519667"/>
        </a:xfrm>
        <a:prstGeom prst="roundRect">
          <a:avLst>
            <a:gd name="adj" fmla="val 16670"/>
          </a:avLst>
        </a:prstGeom>
        <a:solidFill>
          <a:schemeClr val="accent5">
            <a:shade val="50000"/>
            <a:hueOff val="126486"/>
            <a:satOff val="-2798"/>
            <a:lumOff val="2099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100" kern="1200" dirty="0" smtClean="0"/>
            <a:t>Otras enfermedades: MS, </a:t>
          </a:r>
          <a:r>
            <a:rPr lang="es-ES" sz="1100" kern="1200" dirty="0" err="1" smtClean="0"/>
            <a:t>hemiplegia</a:t>
          </a:r>
          <a:r>
            <a:rPr lang="es-ES" sz="1100" kern="1200" dirty="0" smtClean="0"/>
            <a:t> o </a:t>
          </a:r>
          <a:r>
            <a:rPr lang="es-ES" sz="1100" kern="1200" dirty="0" err="1" smtClean="0"/>
            <a:t>diplegia</a:t>
          </a:r>
          <a:endParaRPr lang="es-ES" sz="1100" kern="1200" dirty="0"/>
        </a:p>
      </dsp:txBody>
      <dsp:txXfrm>
        <a:off x="1077252" y="2385343"/>
        <a:ext cx="1996742" cy="46892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40726B-0C6C-4F2A-9326-1DC21C2F79AF}">
      <dsp:nvSpPr>
        <dsp:cNvPr id="0" name=""/>
        <dsp:cNvSpPr/>
      </dsp:nvSpPr>
      <dsp:spPr>
        <a:xfrm>
          <a:off x="140913" y="1"/>
          <a:ext cx="2852174" cy="634886"/>
        </a:xfrm>
        <a:prstGeom prst="roundRect">
          <a:avLst>
            <a:gd name="adj" fmla="val 10000"/>
          </a:avLst>
        </a:prstGeom>
        <a:solidFill>
          <a:schemeClr val="accent5">
            <a:shade val="6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900" kern="1200" dirty="0" smtClean="0"/>
            <a:t>Algoritmo para extraer características</a:t>
          </a:r>
          <a:endParaRPr lang="es-ES" sz="1900" kern="1200" dirty="0"/>
        </a:p>
      </dsp:txBody>
      <dsp:txXfrm>
        <a:off x="159508" y="18596"/>
        <a:ext cx="2814984" cy="597696"/>
      </dsp:txXfrm>
    </dsp:sp>
    <dsp:sp modelId="{004EAC66-70DC-4BCB-90E2-498577AC59E4}">
      <dsp:nvSpPr>
        <dsp:cNvPr id="0" name=""/>
        <dsp:cNvSpPr/>
      </dsp:nvSpPr>
      <dsp:spPr>
        <a:xfrm>
          <a:off x="150924" y="750222"/>
          <a:ext cx="634886" cy="634886"/>
        </a:xfrm>
        <a:prstGeom prst="roundRect">
          <a:avLst>
            <a:gd name="adj" fmla="val 16670"/>
          </a:avLst>
        </a:prstGeom>
        <a:solidFill>
          <a:schemeClr val="accent5">
            <a:shade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E05EA0-E096-420F-9003-A3947BB59DF0}">
      <dsp:nvSpPr>
        <dsp:cNvPr id="0" name=""/>
        <dsp:cNvSpPr/>
      </dsp:nvSpPr>
      <dsp:spPr>
        <a:xfrm>
          <a:off x="823905" y="750222"/>
          <a:ext cx="2179193" cy="634886"/>
        </a:xfrm>
        <a:prstGeom prst="roundRect">
          <a:avLst>
            <a:gd name="adj" fmla="val 16670"/>
          </a:avLst>
        </a:prstGeom>
        <a:solidFill>
          <a:schemeClr val="accent5">
            <a:shade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900" kern="1200" dirty="0" smtClean="0"/>
            <a:t>Picos </a:t>
          </a:r>
          <a:r>
            <a:rPr lang="es-ES" sz="1900" kern="1200" dirty="0" err="1" smtClean="0"/>
            <a:t>Acc</a:t>
          </a:r>
          <a:r>
            <a:rPr lang="es-ES" sz="1900" kern="1200" dirty="0" smtClean="0"/>
            <a:t> y COP</a:t>
          </a:r>
          <a:endParaRPr lang="es-ES" sz="1900" kern="1200" dirty="0"/>
        </a:p>
      </dsp:txBody>
      <dsp:txXfrm>
        <a:off x="854903" y="781220"/>
        <a:ext cx="2117197" cy="572890"/>
      </dsp:txXfrm>
    </dsp:sp>
    <dsp:sp modelId="{C78DDE89-64E5-4F6C-9E59-92700F8D939C}">
      <dsp:nvSpPr>
        <dsp:cNvPr id="0" name=""/>
        <dsp:cNvSpPr/>
      </dsp:nvSpPr>
      <dsp:spPr>
        <a:xfrm>
          <a:off x="150924" y="1461295"/>
          <a:ext cx="634886" cy="634886"/>
        </a:xfrm>
        <a:prstGeom prst="roundRect">
          <a:avLst>
            <a:gd name="adj" fmla="val 16670"/>
          </a:avLst>
        </a:prstGeom>
        <a:solidFill>
          <a:schemeClr val="accent5">
            <a:shade val="50000"/>
            <a:hueOff val="168648"/>
            <a:satOff val="-3730"/>
            <a:lumOff val="2799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276D46-9775-4B98-A4A2-3EA1C0CEB89F}">
      <dsp:nvSpPr>
        <dsp:cNvPr id="0" name=""/>
        <dsp:cNvSpPr/>
      </dsp:nvSpPr>
      <dsp:spPr>
        <a:xfrm>
          <a:off x="823905" y="1461295"/>
          <a:ext cx="2179193" cy="634886"/>
        </a:xfrm>
        <a:prstGeom prst="roundRect">
          <a:avLst>
            <a:gd name="adj" fmla="val 16670"/>
          </a:avLst>
        </a:prstGeom>
        <a:solidFill>
          <a:schemeClr val="accent5">
            <a:shade val="50000"/>
            <a:hueOff val="168648"/>
            <a:satOff val="-3730"/>
            <a:lumOff val="2799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900" kern="1200" dirty="0" smtClean="0"/>
            <a:t>Duración APA</a:t>
          </a:r>
          <a:endParaRPr lang="es-ES" sz="1900" kern="1200" dirty="0"/>
        </a:p>
      </dsp:txBody>
      <dsp:txXfrm>
        <a:off x="854903" y="1492293"/>
        <a:ext cx="2117197" cy="572890"/>
      </dsp:txXfrm>
    </dsp:sp>
    <dsp:sp modelId="{140E68F2-1CC4-43EE-BE19-D16E6A98307E}">
      <dsp:nvSpPr>
        <dsp:cNvPr id="0" name=""/>
        <dsp:cNvSpPr/>
      </dsp:nvSpPr>
      <dsp:spPr>
        <a:xfrm>
          <a:off x="150924" y="2172369"/>
          <a:ext cx="634886" cy="634886"/>
        </a:xfrm>
        <a:prstGeom prst="roundRect">
          <a:avLst>
            <a:gd name="adj" fmla="val 16670"/>
          </a:avLst>
        </a:prstGeom>
        <a:solidFill>
          <a:schemeClr val="accent5">
            <a:shade val="50000"/>
            <a:hueOff val="168648"/>
            <a:satOff val="-3730"/>
            <a:lumOff val="2799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86EF2D-C7F5-45CB-BF37-E30DCE619243}">
      <dsp:nvSpPr>
        <dsp:cNvPr id="0" name=""/>
        <dsp:cNvSpPr/>
      </dsp:nvSpPr>
      <dsp:spPr>
        <a:xfrm>
          <a:off x="823905" y="2172369"/>
          <a:ext cx="2179193" cy="634886"/>
        </a:xfrm>
        <a:prstGeom prst="roundRect">
          <a:avLst>
            <a:gd name="adj" fmla="val 16670"/>
          </a:avLst>
        </a:prstGeom>
        <a:solidFill>
          <a:schemeClr val="accent5">
            <a:shade val="50000"/>
            <a:hueOff val="168648"/>
            <a:satOff val="-3730"/>
            <a:lumOff val="2799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900" kern="1200" dirty="0" smtClean="0"/>
            <a:t>PCA y PLS</a:t>
          </a:r>
          <a:endParaRPr lang="es-ES" sz="1900" kern="1200" dirty="0"/>
        </a:p>
      </dsp:txBody>
      <dsp:txXfrm>
        <a:off x="854903" y="2203367"/>
        <a:ext cx="2117197" cy="57289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PictureAccentList">
  <dgm:title val=""/>
  <dgm:desc val=""/>
  <dgm:catLst>
    <dgm:cat type="picture" pri="14000"/>
    <dgm:cat type="list" pri="14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4" srcId="0" destId="1" srcOrd="0" destOrd="0"/>
        <dgm:cxn modelId="5" srcId="1" destId="11" srcOrd="0" destOrd="0"/>
        <dgm:cxn modelId="6" srcId="1" destId="12" srcOrd="0" destOrd="0"/>
        <dgm:cxn modelId="14" srcId="1" destId="13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</dgm:ptLst>
      <dgm:cxnLst>
        <dgm:cxn modelId="4" srcId="0" destId="1" srcOrd="0" destOrd="0"/>
        <dgm:cxn modelId="5" srcId="1" destId="11" srcOrd="0" destOrd="0"/>
        <dgm:cxn modelId="6" srcId="1" destId="12" srcOrd="0" destOrd="0"/>
        <dgm:cxn modelId="14" srcId="1" destId="13" srcOrd="0" destOrd="0"/>
      </dgm:cxnLst>
      <dgm:bg/>
      <dgm:whole/>
    </dgm:dataModel>
  </dgm:clrData>
  <dgm:layoutNode name="layout">
    <dgm:varLst>
      <dgm:chMax/>
      <dgm:chPref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L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primFontSz" for="des" forName="childText" refType="primFontSz" refFor="des" refForName="rootText" op="lte"/>
      <dgm:constr type="w" for="des" forName="rootComposite" refType="w" fact="4"/>
      <dgm:constr type="h" for="des" forName="rootComposite" refType="h"/>
      <dgm:constr type="w" for="des" forName="childComposite" refType="w" refFor="des" refForName="rootComposite"/>
      <dgm:constr type="h" for="des" forName="childComposite" refType="h" refFor="des" refForName="rootComposite"/>
      <dgm:constr type="sibSp" refType="w" refFor="des" refForName="rootComposite" fact="0.1"/>
      <dgm:constr type="sibSp" for="des" forName="childShape" refType="h" refFor="des" refForName="rootComposite" fact="0.12"/>
      <dgm:constr type="sp" for="des" forName="root" refType="h" refFor="des" refForName="rootComposite" fact="0.18"/>
    </dgm:constrLst>
    <dgm:ruleLst/>
    <dgm:forEach name="Name3" axis="ch">
      <dgm:forEach name="Name4" axis="self" ptType="node" cnt="1">
        <dgm:layoutNode name="root">
          <dgm:varLst>
            <dgm:chMax/>
            <dgm:chPref val="4"/>
          </dgm:varLst>
          <dgm:alg type="hierRoot"/>
          <dgm:shape xmlns:r="http://schemas.openxmlformats.org/officeDocument/2006/relationships" r:blip="">
            <dgm:adjLst/>
          </dgm:shape>
          <dgm:presOf/>
          <dgm:constrLst/>
          <dgm:ruleLst/>
          <dgm:layoutNode name="rootComposite">
            <dgm:varLst/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onstrLst>
              <dgm:constr type="l" for="ch" forName="rootText"/>
              <dgm:constr type="t" for="ch" forName="rootText"/>
              <dgm:constr type="w" for="ch" forName="rootText" refType="w"/>
              <dgm:constr type="h" for="ch" forName="rootText" refType="h"/>
            </dgm:constrLst>
            <dgm:ruleLst/>
            <dgm:layoutNode name="rootText" styleLbl="node0">
              <dgm:varLst>
                <dgm:chMax/>
                <dgm:chPref val="4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  <dgm:rule type="primFontSz" val="65" fact="NaN" max="NaN"/>
              </dgm:ruleLst>
            </dgm:layoutNode>
          </dgm:layoutNode>
          <dgm:layoutNode name="childShape">
            <dgm:varLst>
              <dgm:chMax val="0"/>
              <dgm:chPref val="0"/>
            </dgm:varLst>
            <dgm:alg type="hierChild">
              <dgm:param type="chAlign" val="r"/>
              <dgm:param type="linDir" val="fromT"/>
              <dgm:param type="fallback" val="2D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5" axis="ch">
              <dgm:forEach name="Name6" axis="self" ptType="node">
                <dgm:layoutNode name="childComposite">
                  <dgm:varLst>
                    <dgm:chMax val="0"/>
                    <dgm:chPref val="0"/>
                  </dgm:varLst>
                  <dgm:alg type="composite"/>
                  <dgm:shape xmlns:r="http://schemas.openxmlformats.org/officeDocument/2006/relationships" r:blip="">
                    <dgm:adjLst/>
                  </dgm:shape>
                  <dgm:presOf/>
                  <dgm:choose name="Name7">
                    <dgm:if name="Name8" func="var" arg="dir" op="equ" val="norm">
                      <dgm:constrLst>
                        <dgm:constr type="w" for="ch" forName="Image" refType="h"/>
                        <dgm:constr type="h" for="ch" forName="Image" refType="h"/>
                        <dgm:constr type="l" for="ch" forName="Image"/>
                        <dgm:constr type="t" for="ch" forName="Image"/>
                        <dgm:constr type="h" for="ch" forName="childText" refType="h"/>
                        <dgm:constr type="l" for="ch" forName="childText" refType="w" refFor="ch" refForName="Image" fact="1.06"/>
                        <dgm:constr type="t" for="ch" forName="childText"/>
                      </dgm:constrLst>
                    </dgm:if>
                    <dgm:else name="Name9">
                      <dgm:constrLst>
                        <dgm:constr type="w" for="ch" forName="Image" refType="h"/>
                        <dgm:constr type="h" for="ch" forName="Image" refType="h"/>
                        <dgm:constr type="r" for="ch" forName="Image" refType="w"/>
                        <dgm:constr type="t" for="ch" forName="Image"/>
                        <dgm:constr type="h" for="ch" forName="childText" refType="h"/>
                        <dgm:constr type="t" for="ch" forName="childText"/>
                        <dgm:constr type="wOff" for="ch" forName="childText" refType="w" refFor="ch" refForName="Image" fact="-1.06"/>
                      </dgm:constrLst>
                    </dgm:else>
                  </dgm:choose>
                  <dgm:ruleLst/>
                  <dgm:layoutNode name="Image" styleLbl="node1">
                    <dgm:alg type="sp"/>
                    <dgm:shape xmlns:r="http://schemas.openxmlformats.org/officeDocument/2006/relationships" type="roundRect" r:blip="" blipPhldr="1">
                      <dgm:adjLst>
                        <dgm:adj idx="1" val="0.1667"/>
                      </dgm:adjLst>
                    </dgm:shape>
                    <dgm:presOf/>
                  </dgm:layoutNode>
                  <dgm:layoutNode name="childText" styleLbl="lnNode1">
                    <dgm:varLst>
                      <dgm:chMax val="0"/>
                      <dgm:chPref val="0"/>
                      <dgm:bulletEnabled val="1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667"/>
                      </dgm:adjLst>
                    </dgm:shape>
                    <dgm:presOf axis="self desOrSelf" ptType="node node" st="1 1" cnt="1 0"/>
                    <dgm:ruleLst>
                      <dgm:rule type="primFontSz" val="5" fact="NaN" max="NaN"/>
                    </dgm:ruleLst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PictureAccentList">
  <dgm:title val=""/>
  <dgm:desc val=""/>
  <dgm:catLst>
    <dgm:cat type="picture" pri="14000"/>
    <dgm:cat type="list" pri="14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4" srcId="0" destId="1" srcOrd="0" destOrd="0"/>
        <dgm:cxn modelId="5" srcId="1" destId="11" srcOrd="0" destOrd="0"/>
        <dgm:cxn modelId="6" srcId="1" destId="12" srcOrd="0" destOrd="0"/>
        <dgm:cxn modelId="14" srcId="1" destId="13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</dgm:ptLst>
      <dgm:cxnLst>
        <dgm:cxn modelId="4" srcId="0" destId="1" srcOrd="0" destOrd="0"/>
        <dgm:cxn modelId="5" srcId="1" destId="11" srcOrd="0" destOrd="0"/>
        <dgm:cxn modelId="6" srcId="1" destId="12" srcOrd="0" destOrd="0"/>
        <dgm:cxn modelId="14" srcId="1" destId="13" srcOrd="0" destOrd="0"/>
      </dgm:cxnLst>
      <dgm:bg/>
      <dgm:whole/>
    </dgm:dataModel>
  </dgm:clrData>
  <dgm:layoutNode name="layout">
    <dgm:varLst>
      <dgm:chMax/>
      <dgm:chPref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L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primFontSz" for="des" forName="childText" refType="primFontSz" refFor="des" refForName="rootText" op="lte"/>
      <dgm:constr type="w" for="des" forName="rootComposite" refType="w" fact="4"/>
      <dgm:constr type="h" for="des" forName="rootComposite" refType="h"/>
      <dgm:constr type="w" for="des" forName="childComposite" refType="w" refFor="des" refForName="rootComposite"/>
      <dgm:constr type="h" for="des" forName="childComposite" refType="h" refFor="des" refForName="rootComposite"/>
      <dgm:constr type="sibSp" refType="w" refFor="des" refForName="rootComposite" fact="0.1"/>
      <dgm:constr type="sibSp" for="des" forName="childShape" refType="h" refFor="des" refForName="rootComposite" fact="0.12"/>
      <dgm:constr type="sp" for="des" forName="root" refType="h" refFor="des" refForName="rootComposite" fact="0.18"/>
    </dgm:constrLst>
    <dgm:ruleLst/>
    <dgm:forEach name="Name3" axis="ch">
      <dgm:forEach name="Name4" axis="self" ptType="node" cnt="1">
        <dgm:layoutNode name="root">
          <dgm:varLst>
            <dgm:chMax/>
            <dgm:chPref val="4"/>
          </dgm:varLst>
          <dgm:alg type="hierRoot"/>
          <dgm:shape xmlns:r="http://schemas.openxmlformats.org/officeDocument/2006/relationships" r:blip="">
            <dgm:adjLst/>
          </dgm:shape>
          <dgm:presOf/>
          <dgm:constrLst/>
          <dgm:ruleLst/>
          <dgm:layoutNode name="rootComposite">
            <dgm:varLst/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onstrLst>
              <dgm:constr type="l" for="ch" forName="rootText"/>
              <dgm:constr type="t" for="ch" forName="rootText"/>
              <dgm:constr type="w" for="ch" forName="rootText" refType="w"/>
              <dgm:constr type="h" for="ch" forName="rootText" refType="h"/>
            </dgm:constrLst>
            <dgm:ruleLst/>
            <dgm:layoutNode name="rootText" styleLbl="node0">
              <dgm:varLst>
                <dgm:chMax/>
                <dgm:chPref val="4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  <dgm:rule type="primFontSz" val="65" fact="NaN" max="NaN"/>
              </dgm:ruleLst>
            </dgm:layoutNode>
          </dgm:layoutNode>
          <dgm:layoutNode name="childShape">
            <dgm:varLst>
              <dgm:chMax val="0"/>
              <dgm:chPref val="0"/>
            </dgm:varLst>
            <dgm:alg type="hierChild">
              <dgm:param type="chAlign" val="r"/>
              <dgm:param type="linDir" val="fromT"/>
              <dgm:param type="fallback" val="2D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5" axis="ch">
              <dgm:forEach name="Name6" axis="self" ptType="node">
                <dgm:layoutNode name="childComposite">
                  <dgm:varLst>
                    <dgm:chMax val="0"/>
                    <dgm:chPref val="0"/>
                  </dgm:varLst>
                  <dgm:alg type="composite"/>
                  <dgm:shape xmlns:r="http://schemas.openxmlformats.org/officeDocument/2006/relationships" r:blip="">
                    <dgm:adjLst/>
                  </dgm:shape>
                  <dgm:presOf/>
                  <dgm:choose name="Name7">
                    <dgm:if name="Name8" func="var" arg="dir" op="equ" val="norm">
                      <dgm:constrLst>
                        <dgm:constr type="w" for="ch" forName="Image" refType="h"/>
                        <dgm:constr type="h" for="ch" forName="Image" refType="h"/>
                        <dgm:constr type="l" for="ch" forName="Image"/>
                        <dgm:constr type="t" for="ch" forName="Image"/>
                        <dgm:constr type="h" for="ch" forName="childText" refType="h"/>
                        <dgm:constr type="l" for="ch" forName="childText" refType="w" refFor="ch" refForName="Image" fact="1.06"/>
                        <dgm:constr type="t" for="ch" forName="childText"/>
                      </dgm:constrLst>
                    </dgm:if>
                    <dgm:else name="Name9">
                      <dgm:constrLst>
                        <dgm:constr type="w" for="ch" forName="Image" refType="h"/>
                        <dgm:constr type="h" for="ch" forName="Image" refType="h"/>
                        <dgm:constr type="r" for="ch" forName="Image" refType="w"/>
                        <dgm:constr type="t" for="ch" forName="Image"/>
                        <dgm:constr type="h" for="ch" forName="childText" refType="h"/>
                        <dgm:constr type="t" for="ch" forName="childText"/>
                        <dgm:constr type="wOff" for="ch" forName="childText" refType="w" refFor="ch" refForName="Image" fact="-1.06"/>
                      </dgm:constrLst>
                    </dgm:else>
                  </dgm:choose>
                  <dgm:ruleLst/>
                  <dgm:layoutNode name="Image" styleLbl="node1">
                    <dgm:alg type="sp"/>
                    <dgm:shape xmlns:r="http://schemas.openxmlformats.org/officeDocument/2006/relationships" type="roundRect" r:blip="" blipPhldr="1">
                      <dgm:adjLst>
                        <dgm:adj idx="1" val="0.1667"/>
                      </dgm:adjLst>
                    </dgm:shape>
                    <dgm:presOf/>
                  </dgm:layoutNode>
                  <dgm:layoutNode name="childText" styleLbl="lnNode1">
                    <dgm:varLst>
                      <dgm:chMax val="0"/>
                      <dgm:chPref val="0"/>
                      <dgm:bulletEnabled val="1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667"/>
                      </dgm:adjLst>
                    </dgm:shape>
                    <dgm:presOf axis="self desOrSelf" ptType="node node" st="1 1" cnt="1 0"/>
                    <dgm:ruleLst>
                      <dgm:rule type="primFontSz" val="5" fact="NaN" max="NaN"/>
                    </dgm:ruleLst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PictureAccentList">
  <dgm:title val=""/>
  <dgm:desc val=""/>
  <dgm:catLst>
    <dgm:cat type="picture" pri="14000"/>
    <dgm:cat type="list" pri="14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4" srcId="0" destId="1" srcOrd="0" destOrd="0"/>
        <dgm:cxn modelId="5" srcId="1" destId="11" srcOrd="0" destOrd="0"/>
        <dgm:cxn modelId="6" srcId="1" destId="12" srcOrd="0" destOrd="0"/>
        <dgm:cxn modelId="14" srcId="1" destId="13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</dgm:ptLst>
      <dgm:cxnLst>
        <dgm:cxn modelId="4" srcId="0" destId="1" srcOrd="0" destOrd="0"/>
        <dgm:cxn modelId="5" srcId="1" destId="11" srcOrd="0" destOrd="0"/>
        <dgm:cxn modelId="6" srcId="1" destId="12" srcOrd="0" destOrd="0"/>
        <dgm:cxn modelId="14" srcId="1" destId="13" srcOrd="0" destOrd="0"/>
      </dgm:cxnLst>
      <dgm:bg/>
      <dgm:whole/>
    </dgm:dataModel>
  </dgm:clrData>
  <dgm:layoutNode name="layout">
    <dgm:varLst>
      <dgm:chMax/>
      <dgm:chPref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L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primFontSz" for="des" forName="childText" refType="primFontSz" refFor="des" refForName="rootText" op="lte"/>
      <dgm:constr type="w" for="des" forName="rootComposite" refType="w" fact="4"/>
      <dgm:constr type="h" for="des" forName="rootComposite" refType="h"/>
      <dgm:constr type="w" for="des" forName="childComposite" refType="w" refFor="des" refForName="rootComposite"/>
      <dgm:constr type="h" for="des" forName="childComposite" refType="h" refFor="des" refForName="rootComposite"/>
      <dgm:constr type="sibSp" refType="w" refFor="des" refForName="rootComposite" fact="0.1"/>
      <dgm:constr type="sibSp" for="des" forName="childShape" refType="h" refFor="des" refForName="rootComposite" fact="0.12"/>
      <dgm:constr type="sp" for="des" forName="root" refType="h" refFor="des" refForName="rootComposite" fact="0.18"/>
    </dgm:constrLst>
    <dgm:ruleLst/>
    <dgm:forEach name="Name3" axis="ch">
      <dgm:forEach name="Name4" axis="self" ptType="node" cnt="1">
        <dgm:layoutNode name="root">
          <dgm:varLst>
            <dgm:chMax/>
            <dgm:chPref val="4"/>
          </dgm:varLst>
          <dgm:alg type="hierRoot"/>
          <dgm:shape xmlns:r="http://schemas.openxmlformats.org/officeDocument/2006/relationships" r:blip="">
            <dgm:adjLst/>
          </dgm:shape>
          <dgm:presOf/>
          <dgm:constrLst/>
          <dgm:ruleLst/>
          <dgm:layoutNode name="rootComposite">
            <dgm:varLst/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onstrLst>
              <dgm:constr type="l" for="ch" forName="rootText"/>
              <dgm:constr type="t" for="ch" forName="rootText"/>
              <dgm:constr type="w" for="ch" forName="rootText" refType="w"/>
              <dgm:constr type="h" for="ch" forName="rootText" refType="h"/>
            </dgm:constrLst>
            <dgm:ruleLst/>
            <dgm:layoutNode name="rootText" styleLbl="node0">
              <dgm:varLst>
                <dgm:chMax/>
                <dgm:chPref val="4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  <dgm:rule type="primFontSz" val="65" fact="NaN" max="NaN"/>
              </dgm:ruleLst>
            </dgm:layoutNode>
          </dgm:layoutNode>
          <dgm:layoutNode name="childShape">
            <dgm:varLst>
              <dgm:chMax val="0"/>
              <dgm:chPref val="0"/>
            </dgm:varLst>
            <dgm:alg type="hierChild">
              <dgm:param type="chAlign" val="r"/>
              <dgm:param type="linDir" val="fromT"/>
              <dgm:param type="fallback" val="2D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5" axis="ch">
              <dgm:forEach name="Name6" axis="self" ptType="node">
                <dgm:layoutNode name="childComposite">
                  <dgm:varLst>
                    <dgm:chMax val="0"/>
                    <dgm:chPref val="0"/>
                  </dgm:varLst>
                  <dgm:alg type="composite"/>
                  <dgm:shape xmlns:r="http://schemas.openxmlformats.org/officeDocument/2006/relationships" r:blip="">
                    <dgm:adjLst/>
                  </dgm:shape>
                  <dgm:presOf/>
                  <dgm:choose name="Name7">
                    <dgm:if name="Name8" func="var" arg="dir" op="equ" val="norm">
                      <dgm:constrLst>
                        <dgm:constr type="w" for="ch" forName="Image" refType="h"/>
                        <dgm:constr type="h" for="ch" forName="Image" refType="h"/>
                        <dgm:constr type="l" for="ch" forName="Image"/>
                        <dgm:constr type="t" for="ch" forName="Image"/>
                        <dgm:constr type="h" for="ch" forName="childText" refType="h"/>
                        <dgm:constr type="l" for="ch" forName="childText" refType="w" refFor="ch" refForName="Image" fact="1.06"/>
                        <dgm:constr type="t" for="ch" forName="childText"/>
                      </dgm:constrLst>
                    </dgm:if>
                    <dgm:else name="Name9">
                      <dgm:constrLst>
                        <dgm:constr type="w" for="ch" forName="Image" refType="h"/>
                        <dgm:constr type="h" for="ch" forName="Image" refType="h"/>
                        <dgm:constr type="r" for="ch" forName="Image" refType="w"/>
                        <dgm:constr type="t" for="ch" forName="Image"/>
                        <dgm:constr type="h" for="ch" forName="childText" refType="h"/>
                        <dgm:constr type="t" for="ch" forName="childText"/>
                        <dgm:constr type="wOff" for="ch" forName="childText" refType="w" refFor="ch" refForName="Image" fact="-1.06"/>
                      </dgm:constrLst>
                    </dgm:else>
                  </dgm:choose>
                  <dgm:ruleLst/>
                  <dgm:layoutNode name="Image" styleLbl="node1">
                    <dgm:alg type="sp"/>
                    <dgm:shape xmlns:r="http://schemas.openxmlformats.org/officeDocument/2006/relationships" type="roundRect" r:blip="" blipPhldr="1">
                      <dgm:adjLst>
                        <dgm:adj idx="1" val="0.1667"/>
                      </dgm:adjLst>
                    </dgm:shape>
                    <dgm:presOf/>
                  </dgm:layoutNode>
                  <dgm:layoutNode name="childText" styleLbl="lnNode1">
                    <dgm:varLst>
                      <dgm:chMax val="0"/>
                      <dgm:chPref val="0"/>
                      <dgm:bulletEnabled val="1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667"/>
                      </dgm:adjLst>
                    </dgm:shape>
                    <dgm:presOf axis="self desOrSelf" ptType="node node" st="1 1" cnt="1 0"/>
                    <dgm:ruleLst>
                      <dgm:rule type="primFontSz" val="5" fact="NaN" max="NaN"/>
                    </dgm:ruleLst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66BE70-30C3-4B6B-BB66-07A039C630E3}" type="datetimeFigureOut">
              <a:rPr lang="es-ES" smtClean="0"/>
              <a:t>06/07/2015</a:t>
            </a:fld>
            <a:endParaRPr lang="es-ES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2C6C0C-8A73-476F-A42B-8C37DB8BD32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004243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2C6C0C-8A73-476F-A42B-8C37DB8BD32A}" type="slidenum">
              <a:rPr lang="es-ES" smtClean="0"/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048290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2C6C0C-8A73-476F-A42B-8C37DB8BD32A}" type="slidenum">
              <a:rPr lang="es-ES" smtClean="0"/>
              <a:t>16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603033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AD72A-029F-46E5-975B-813CA9779ACF}" type="datetimeFigureOut">
              <a:rPr lang="es-ES" smtClean="0"/>
              <a:t>06/07/2015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1D08B-C82B-420D-B57B-371E8E2125C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609969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AD72A-029F-46E5-975B-813CA9779ACF}" type="datetimeFigureOut">
              <a:rPr lang="es-ES" smtClean="0"/>
              <a:t>06/07/2015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1D08B-C82B-420D-B57B-371E8E2125C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056697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AD72A-029F-46E5-975B-813CA9779ACF}" type="datetimeFigureOut">
              <a:rPr lang="es-ES" smtClean="0"/>
              <a:t>06/07/2015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1D08B-C82B-420D-B57B-371E8E2125C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922947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AD72A-029F-46E5-975B-813CA9779ACF}" type="datetimeFigureOut">
              <a:rPr lang="es-ES" smtClean="0"/>
              <a:t>06/07/2015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1D08B-C82B-420D-B57B-371E8E2125C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903824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AD72A-029F-46E5-975B-813CA9779ACF}" type="datetimeFigureOut">
              <a:rPr lang="es-ES" smtClean="0"/>
              <a:t>06/07/2015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1D08B-C82B-420D-B57B-371E8E2125C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19833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AD72A-029F-46E5-975B-813CA9779ACF}" type="datetimeFigureOut">
              <a:rPr lang="es-ES" smtClean="0"/>
              <a:t>06/07/2015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1D08B-C82B-420D-B57B-371E8E2125C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042662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AD72A-029F-46E5-975B-813CA9779ACF}" type="datetimeFigureOut">
              <a:rPr lang="es-ES" smtClean="0"/>
              <a:t>06/07/2015</a:t>
            </a:fld>
            <a:endParaRPr lang="es-ES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1D08B-C82B-420D-B57B-371E8E2125C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1032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AD72A-029F-46E5-975B-813CA9779ACF}" type="datetimeFigureOut">
              <a:rPr lang="es-ES" smtClean="0"/>
              <a:t>06/07/2015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1D08B-C82B-420D-B57B-371E8E2125C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043193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AD72A-029F-46E5-975B-813CA9779ACF}" type="datetimeFigureOut">
              <a:rPr lang="es-ES" smtClean="0"/>
              <a:t>06/07/2015</a:t>
            </a:fld>
            <a:endParaRPr lang="es-ES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1D08B-C82B-420D-B57B-371E8E2125C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378674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AD72A-029F-46E5-975B-813CA9779ACF}" type="datetimeFigureOut">
              <a:rPr lang="es-ES" smtClean="0"/>
              <a:t>06/07/2015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1D08B-C82B-420D-B57B-371E8E2125C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949201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AD72A-029F-46E5-975B-813CA9779ACF}" type="datetimeFigureOut">
              <a:rPr lang="es-ES" smtClean="0"/>
              <a:t>06/07/2015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1D08B-C82B-420D-B57B-371E8E2125C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057115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3AD72A-029F-46E5-975B-813CA9779ACF}" type="datetimeFigureOut">
              <a:rPr lang="es-ES" smtClean="0"/>
              <a:t>06/07/2015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D1D08B-C82B-420D-B57B-371E8E2125C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338672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5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g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3.png"/><Relationship Id="rId7" Type="http://schemas.openxmlformats.org/officeDocument/2006/relationships/image" Target="../media/image19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jpg"/><Relationship Id="rId4" Type="http://schemas.openxmlformats.org/officeDocument/2006/relationships/image" Target="../media/image24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9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jpg"/><Relationship Id="rId4" Type="http://schemas.openxmlformats.org/officeDocument/2006/relationships/image" Target="../media/image26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2.xml"/><Relationship Id="rId5" Type="http://schemas.openxmlformats.org/officeDocument/2006/relationships/chart" Target="../charts/chart1.xml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jpg"/><Relationship Id="rId4" Type="http://schemas.openxmlformats.org/officeDocument/2006/relationships/image" Target="../media/image32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5" Type="http://schemas.microsoft.com/office/2007/relationships/hdphoto" Target="../media/hdphoto3.wdp"/><Relationship Id="rId4" Type="http://schemas.openxmlformats.org/officeDocument/2006/relationships/image" Target="../media/image48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5" Type="http://schemas.microsoft.com/office/2007/relationships/hdphoto" Target="../media/hdphoto4.wdp"/><Relationship Id="rId4" Type="http://schemas.openxmlformats.org/officeDocument/2006/relationships/image" Target="../media/image4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13" Type="http://schemas.openxmlformats.org/officeDocument/2006/relationships/diagramData" Target="../diagrams/data3.xml"/><Relationship Id="rId18" Type="http://schemas.openxmlformats.org/officeDocument/2006/relationships/image" Target="../media/image3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17" Type="http://schemas.microsoft.com/office/2007/relationships/diagramDrawing" Target="../diagrams/drawing3.xml"/><Relationship Id="rId2" Type="http://schemas.openxmlformats.org/officeDocument/2006/relationships/image" Target="../media/image2.JPG"/><Relationship Id="rId16" Type="http://schemas.openxmlformats.org/officeDocument/2006/relationships/diagramColors" Target="../diagrams/colors3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5" Type="http://schemas.openxmlformats.org/officeDocument/2006/relationships/diagramQuickStyle" Target="../diagrams/quickStyle3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Relationship Id="rId14" Type="http://schemas.openxmlformats.org/officeDocument/2006/relationships/diagramLayout" Target="../diagrams/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microsoft.com/office/2007/relationships/media" Target="../media/media1.avi"/><Relationship Id="rId1" Type="http://schemas.openxmlformats.org/officeDocument/2006/relationships/video" Target="NULL" TargetMode="External"/><Relationship Id="rId6" Type="http://schemas.openxmlformats.org/officeDocument/2006/relationships/image" Target="../media/image10.png"/><Relationship Id="rId5" Type="http://schemas.openxmlformats.org/officeDocument/2006/relationships/image" Target="../media/image2.JPG"/><Relationship Id="rId4" Type="http://schemas.openxmlformats.org/officeDocument/2006/relationships/notesSlide" Target="../notesSlides/notesSl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4000" cy="6858000"/>
          </a:xfrm>
          <a:prstGeom prst="rect">
            <a:avLst/>
          </a:prstGeom>
        </p:spPr>
      </p:pic>
      <p:sp>
        <p:nvSpPr>
          <p:cNvPr id="5" name="4 CuadroTexto"/>
          <p:cNvSpPr txBox="1"/>
          <p:nvPr/>
        </p:nvSpPr>
        <p:spPr>
          <a:xfrm>
            <a:off x="179512" y="4437112"/>
            <a:ext cx="950505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2800" b="1" i="1" dirty="0" smtClean="0">
                <a:solidFill>
                  <a:schemeClr val="bg1">
                    <a:lumMod val="65000"/>
                  </a:schemeClr>
                </a:solidFill>
                <a:latin typeface="Arial Narrow" pitchFamily="34" charset="0"/>
              </a:rPr>
              <a:t>    </a:t>
            </a:r>
            <a:r>
              <a:rPr lang="en-GB" sz="2800" b="1" i="1" dirty="0" smtClean="0">
                <a:ln>
                  <a:solidFill>
                    <a:schemeClr val="bg1">
                      <a:lumMod val="65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Arial Narrow" pitchFamily="34" charset="0"/>
              </a:rPr>
              <a:t>Comparison of Posturographic Body-sway</a:t>
            </a:r>
          </a:p>
          <a:p>
            <a:pPr algn="just"/>
            <a:r>
              <a:rPr lang="en-GB" sz="2800" b="1" i="1" dirty="0" smtClean="0">
                <a:solidFill>
                  <a:schemeClr val="bg1">
                    <a:lumMod val="65000"/>
                  </a:schemeClr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6" name="5 CuadroTexto"/>
          <p:cNvSpPr txBox="1"/>
          <p:nvPr/>
        </p:nvSpPr>
        <p:spPr>
          <a:xfrm>
            <a:off x="179512" y="5088301"/>
            <a:ext cx="849694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i="1" dirty="0" smtClean="0">
                <a:solidFill>
                  <a:schemeClr val="bg1">
                    <a:lumMod val="65000"/>
                  </a:schemeClr>
                </a:solidFill>
                <a:latin typeface="Arial Narrow" pitchFamily="34" charset="0"/>
              </a:rPr>
              <a:t>Measurements with Inertial Data of Parkinson Patients</a:t>
            </a:r>
          </a:p>
          <a:p>
            <a:endParaRPr lang="es-ES" dirty="0"/>
          </a:p>
        </p:txBody>
      </p:sp>
      <p:sp>
        <p:nvSpPr>
          <p:cNvPr id="9" name="8 CuadroTexto"/>
          <p:cNvSpPr txBox="1"/>
          <p:nvPr/>
        </p:nvSpPr>
        <p:spPr>
          <a:xfrm>
            <a:off x="1947780" y="5888520"/>
            <a:ext cx="3168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i="1" dirty="0" smtClean="0">
                <a:solidFill>
                  <a:schemeClr val="bg1">
                    <a:lumMod val="65000"/>
                  </a:schemeClr>
                </a:solidFill>
                <a:latin typeface="Arial Narrow" pitchFamily="34" charset="0"/>
              </a:rPr>
              <a:t>Verónica Torres Sánchez</a:t>
            </a:r>
            <a:endParaRPr lang="es-ES" b="1" i="1" dirty="0">
              <a:solidFill>
                <a:schemeClr val="bg1">
                  <a:lumMod val="65000"/>
                </a:schemeClr>
              </a:solidFill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0737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5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9144000" cy="1340767"/>
          </a:xfrm>
          <a:prstGeom prst="rect">
            <a:avLst/>
          </a:prstGeom>
        </p:spPr>
      </p:pic>
      <p:sp>
        <p:nvSpPr>
          <p:cNvPr id="7" name="6 Rectángulo redondeado"/>
          <p:cNvSpPr/>
          <p:nvPr/>
        </p:nvSpPr>
        <p:spPr>
          <a:xfrm>
            <a:off x="225416" y="1124744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Introducción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7" name="16 Rectángulo redondeado"/>
          <p:cNvSpPr/>
          <p:nvPr/>
        </p:nvSpPr>
        <p:spPr>
          <a:xfrm>
            <a:off x="1953608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Instrumentación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8" name="17 Rectángulo redondeado"/>
          <p:cNvSpPr/>
          <p:nvPr/>
        </p:nvSpPr>
        <p:spPr>
          <a:xfrm>
            <a:off x="3681800" y="1351500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b="1" i="1" dirty="0" smtClean="0">
                <a:solidFill>
                  <a:schemeClr val="accent5">
                    <a:lumMod val="50000"/>
                  </a:schemeClr>
                </a:solidFill>
              </a:rPr>
              <a:t>Procesamiento</a:t>
            </a:r>
            <a:endParaRPr lang="es-ES" sz="1600" b="1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8" name="7 Rectángulo redondeado"/>
          <p:cNvSpPr/>
          <p:nvPr/>
        </p:nvSpPr>
        <p:spPr>
          <a:xfrm>
            <a:off x="5436097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Aplicaciones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9" name="8 Rectángulo redondeado"/>
          <p:cNvSpPr/>
          <p:nvPr/>
        </p:nvSpPr>
        <p:spPr>
          <a:xfrm>
            <a:off x="7164289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Conclusión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0" name="9 CuadroTexto"/>
          <p:cNvSpPr txBox="1"/>
          <p:nvPr/>
        </p:nvSpPr>
        <p:spPr>
          <a:xfrm>
            <a:off x="1331640" y="6365927"/>
            <a:ext cx="53285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Comp.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Posturographic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Body-Swad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measurements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with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Inertail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data in PD</a:t>
            </a:r>
            <a:endParaRPr lang="es-ES" sz="1400" b="1" i="1" dirty="0">
              <a:solidFill>
                <a:schemeClr val="tx1">
                  <a:lumMod val="50000"/>
                  <a:lumOff val="50000"/>
                </a:schemeClr>
              </a:solidFill>
              <a:latin typeface="Arial Narrow" pitchFamily="34" charset="0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5387" y="6041891"/>
            <a:ext cx="1765996" cy="648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4 Título"/>
          <p:cNvSpPr txBox="1">
            <a:spLocks/>
          </p:cNvSpPr>
          <p:nvPr/>
        </p:nvSpPr>
        <p:spPr>
          <a:xfrm>
            <a:off x="83245" y="1793923"/>
            <a:ext cx="3454152" cy="578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4000" dirty="0" smtClean="0">
                <a:solidFill>
                  <a:schemeClr val="accent5">
                    <a:lumMod val="50000"/>
                  </a:schemeClr>
                </a:solidFill>
                <a:latin typeface="Arial Narrow" pitchFamily="34" charset="0"/>
              </a:rPr>
              <a:t>GW vs FP</a:t>
            </a:r>
            <a:endParaRPr lang="es-ES" sz="4000" dirty="0">
              <a:solidFill>
                <a:schemeClr val="accent5">
                  <a:lumMod val="50000"/>
                </a:schemeClr>
              </a:solidFill>
              <a:latin typeface="Arial Narrow" pitchFamily="34" charset="0"/>
            </a:endParaRPr>
          </a:p>
        </p:txBody>
      </p:sp>
      <p:sp>
        <p:nvSpPr>
          <p:cNvPr id="13" name="4 Título"/>
          <p:cNvSpPr txBox="1">
            <a:spLocks/>
          </p:cNvSpPr>
          <p:nvPr/>
        </p:nvSpPr>
        <p:spPr>
          <a:xfrm>
            <a:off x="2063731" y="2299164"/>
            <a:ext cx="2646814" cy="578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3200" dirty="0" smtClean="0">
                <a:solidFill>
                  <a:schemeClr val="accent5">
                    <a:lumMod val="50000"/>
                  </a:schemeClr>
                </a:solidFill>
                <a:latin typeface="Arial Narrow" pitchFamily="34" charset="0"/>
              </a:rPr>
              <a:t>Sincronización</a:t>
            </a:r>
            <a:endParaRPr lang="es-ES" sz="3200" dirty="0">
              <a:solidFill>
                <a:schemeClr val="accent5">
                  <a:lumMod val="50000"/>
                </a:schemeClr>
              </a:solidFill>
              <a:latin typeface="Arial Narrow" pitchFamily="34" charset="0"/>
            </a:endParaRPr>
          </a:p>
        </p:txBody>
      </p:sp>
      <p:cxnSp>
        <p:nvCxnSpPr>
          <p:cNvPr id="14" name="13 Conector angular"/>
          <p:cNvCxnSpPr/>
          <p:nvPr/>
        </p:nvCxnSpPr>
        <p:spPr>
          <a:xfrm>
            <a:off x="1736048" y="2372418"/>
            <a:ext cx="387680" cy="237120"/>
          </a:xfrm>
          <a:prstGeom prst="bentConnector3">
            <a:avLst>
              <a:gd name="adj1" fmla="val -32"/>
            </a:avLst>
          </a:prstGeom>
          <a:ln w="28575">
            <a:solidFill>
              <a:schemeClr val="accent5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14 Image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145" y="2788609"/>
            <a:ext cx="7162647" cy="3185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823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5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9144000" cy="1340767"/>
          </a:xfrm>
          <a:prstGeom prst="rect">
            <a:avLst/>
          </a:prstGeom>
        </p:spPr>
      </p:pic>
      <p:sp>
        <p:nvSpPr>
          <p:cNvPr id="7" name="6 Rectángulo redondeado"/>
          <p:cNvSpPr/>
          <p:nvPr/>
        </p:nvSpPr>
        <p:spPr>
          <a:xfrm>
            <a:off x="225416" y="1124744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Introducción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7" name="16 Rectángulo redondeado"/>
          <p:cNvSpPr/>
          <p:nvPr/>
        </p:nvSpPr>
        <p:spPr>
          <a:xfrm>
            <a:off x="1953608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Instrumentación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8" name="17 Rectángulo redondeado"/>
          <p:cNvSpPr/>
          <p:nvPr/>
        </p:nvSpPr>
        <p:spPr>
          <a:xfrm>
            <a:off x="3681800" y="1351500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b="1" i="1" dirty="0" smtClean="0">
                <a:solidFill>
                  <a:schemeClr val="accent5">
                    <a:lumMod val="50000"/>
                  </a:schemeClr>
                </a:solidFill>
              </a:rPr>
              <a:t>Procesamiento</a:t>
            </a:r>
            <a:endParaRPr lang="es-ES" sz="1600" b="1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8" name="7 Rectángulo redondeado"/>
          <p:cNvSpPr/>
          <p:nvPr/>
        </p:nvSpPr>
        <p:spPr>
          <a:xfrm>
            <a:off x="5436097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Aplicaciones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9" name="8 Rectángulo redondeado"/>
          <p:cNvSpPr/>
          <p:nvPr/>
        </p:nvSpPr>
        <p:spPr>
          <a:xfrm>
            <a:off x="7164289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Conclusión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0" name="9 CuadroTexto"/>
          <p:cNvSpPr txBox="1"/>
          <p:nvPr/>
        </p:nvSpPr>
        <p:spPr>
          <a:xfrm>
            <a:off x="1331640" y="6365927"/>
            <a:ext cx="53285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Comp.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Posturographic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Body-Swad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measurements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with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Inertail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data in PD</a:t>
            </a:r>
            <a:endParaRPr lang="es-ES" sz="1400" b="1" i="1" dirty="0">
              <a:solidFill>
                <a:schemeClr val="tx1">
                  <a:lumMod val="50000"/>
                  <a:lumOff val="50000"/>
                </a:schemeClr>
              </a:solidFill>
              <a:latin typeface="Arial Narrow" pitchFamily="34" charset="0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289" y="6072103"/>
            <a:ext cx="1765996" cy="648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4 Título"/>
          <p:cNvSpPr txBox="1">
            <a:spLocks/>
          </p:cNvSpPr>
          <p:nvPr/>
        </p:nvSpPr>
        <p:spPr>
          <a:xfrm>
            <a:off x="83245" y="1793923"/>
            <a:ext cx="3454152" cy="578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4000" dirty="0" smtClean="0">
                <a:solidFill>
                  <a:schemeClr val="accent5">
                    <a:lumMod val="50000"/>
                  </a:schemeClr>
                </a:solidFill>
                <a:latin typeface="Arial Narrow" pitchFamily="34" charset="0"/>
              </a:rPr>
              <a:t>GW vs FP</a:t>
            </a:r>
            <a:endParaRPr lang="es-ES" sz="4000" dirty="0">
              <a:solidFill>
                <a:schemeClr val="accent5">
                  <a:lumMod val="50000"/>
                </a:schemeClr>
              </a:solidFill>
              <a:latin typeface="Arial Narrow" pitchFamily="34" charset="0"/>
            </a:endParaRPr>
          </a:p>
        </p:txBody>
      </p:sp>
      <p:sp>
        <p:nvSpPr>
          <p:cNvPr id="13" name="4 Título"/>
          <p:cNvSpPr txBox="1">
            <a:spLocks/>
          </p:cNvSpPr>
          <p:nvPr/>
        </p:nvSpPr>
        <p:spPr>
          <a:xfrm>
            <a:off x="2063731" y="2299164"/>
            <a:ext cx="2646814" cy="578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3200" dirty="0" smtClean="0">
                <a:solidFill>
                  <a:schemeClr val="accent5">
                    <a:lumMod val="50000"/>
                  </a:schemeClr>
                </a:solidFill>
                <a:latin typeface="Arial Narrow" pitchFamily="34" charset="0"/>
              </a:rPr>
              <a:t>APA</a:t>
            </a:r>
            <a:endParaRPr lang="es-ES" sz="3200" dirty="0">
              <a:solidFill>
                <a:schemeClr val="accent5">
                  <a:lumMod val="50000"/>
                </a:schemeClr>
              </a:solidFill>
              <a:latin typeface="Arial Narrow" pitchFamily="34" charset="0"/>
            </a:endParaRPr>
          </a:p>
        </p:txBody>
      </p:sp>
      <p:cxnSp>
        <p:nvCxnSpPr>
          <p:cNvPr id="14" name="13 Conector angular"/>
          <p:cNvCxnSpPr/>
          <p:nvPr/>
        </p:nvCxnSpPr>
        <p:spPr>
          <a:xfrm>
            <a:off x="1736048" y="2372418"/>
            <a:ext cx="387680" cy="237120"/>
          </a:xfrm>
          <a:prstGeom prst="bentConnector3">
            <a:avLst>
              <a:gd name="adj1" fmla="val -32"/>
            </a:avLst>
          </a:prstGeom>
          <a:ln w="28575">
            <a:solidFill>
              <a:schemeClr val="accent5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2 Subtítulo"/>
          <p:cNvSpPr txBox="1">
            <a:spLocks/>
          </p:cNvSpPr>
          <p:nvPr/>
        </p:nvSpPr>
        <p:spPr>
          <a:xfrm>
            <a:off x="697424" y="2996952"/>
            <a:ext cx="5962808" cy="208823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Wingdings" pitchFamily="2" charset="2"/>
              <a:buChar char="ü"/>
            </a:pPr>
            <a:r>
              <a:rPr lang="es-E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¿Qué son los Ajustes Posturales Anticipatorios?</a:t>
            </a:r>
          </a:p>
          <a:p>
            <a:pPr marL="457200" indent="-457200">
              <a:buFont typeface="Wingdings" pitchFamily="2" charset="2"/>
              <a:buChar char="ü"/>
            </a:pPr>
            <a:r>
              <a:rPr lang="es-E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¿Por qué nos interesan en nuestro análisis?</a:t>
            </a:r>
          </a:p>
        </p:txBody>
      </p:sp>
      <p:pic>
        <p:nvPicPr>
          <p:cNvPr id="16" name="15 Imagen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424" y="2755909"/>
            <a:ext cx="7716207" cy="3294040"/>
          </a:xfrm>
          <a:prstGeom prst="rect">
            <a:avLst/>
          </a:prstGeom>
        </p:spPr>
      </p:pic>
      <p:pic>
        <p:nvPicPr>
          <p:cNvPr id="4" name="3 Imagen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043" y="2755909"/>
            <a:ext cx="7480342" cy="3327029"/>
          </a:xfrm>
          <a:prstGeom prst="rect">
            <a:avLst/>
          </a:prstGeom>
        </p:spPr>
      </p:pic>
      <p:pic>
        <p:nvPicPr>
          <p:cNvPr id="20" name="19 Imagen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6688" y="2877659"/>
            <a:ext cx="5076057" cy="2927604"/>
          </a:xfrm>
          <a:prstGeom prst="rect">
            <a:avLst/>
          </a:prstGeom>
        </p:spPr>
      </p:pic>
      <p:pic>
        <p:nvPicPr>
          <p:cNvPr id="21" name="20 Imagen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7397" y="2588411"/>
            <a:ext cx="6264697" cy="340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72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5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9144000" cy="1340767"/>
          </a:xfrm>
          <a:prstGeom prst="rect">
            <a:avLst/>
          </a:prstGeom>
        </p:spPr>
      </p:pic>
      <p:sp>
        <p:nvSpPr>
          <p:cNvPr id="7" name="6 Rectángulo redondeado"/>
          <p:cNvSpPr/>
          <p:nvPr/>
        </p:nvSpPr>
        <p:spPr>
          <a:xfrm>
            <a:off x="225416" y="1124744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Introducción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7" name="16 Rectángulo redondeado"/>
          <p:cNvSpPr/>
          <p:nvPr/>
        </p:nvSpPr>
        <p:spPr>
          <a:xfrm>
            <a:off x="1953608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Instrumentación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8" name="17 Rectángulo redondeado"/>
          <p:cNvSpPr/>
          <p:nvPr/>
        </p:nvSpPr>
        <p:spPr>
          <a:xfrm>
            <a:off x="3681800" y="1351500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b="1" i="1" dirty="0" smtClean="0">
                <a:solidFill>
                  <a:schemeClr val="accent5">
                    <a:lumMod val="50000"/>
                  </a:schemeClr>
                </a:solidFill>
              </a:rPr>
              <a:t>Procesamiento</a:t>
            </a:r>
            <a:endParaRPr lang="es-ES" sz="1600" b="1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8" name="7 Rectángulo redondeado"/>
          <p:cNvSpPr/>
          <p:nvPr/>
        </p:nvSpPr>
        <p:spPr>
          <a:xfrm>
            <a:off x="5436097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Aplicaciones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9" name="8 Rectángulo redondeado"/>
          <p:cNvSpPr/>
          <p:nvPr/>
        </p:nvSpPr>
        <p:spPr>
          <a:xfrm>
            <a:off x="7164289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Conclusión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0" name="9 CuadroTexto"/>
          <p:cNvSpPr txBox="1"/>
          <p:nvPr/>
        </p:nvSpPr>
        <p:spPr>
          <a:xfrm>
            <a:off x="1331640" y="6365927"/>
            <a:ext cx="53285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Comp.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Posturographic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Body-Swad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measurements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with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Inertail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data in PD</a:t>
            </a:r>
            <a:endParaRPr lang="es-ES" sz="1400" b="1" i="1" dirty="0">
              <a:solidFill>
                <a:schemeClr val="tx1">
                  <a:lumMod val="50000"/>
                  <a:lumOff val="50000"/>
                </a:schemeClr>
              </a:solidFill>
              <a:latin typeface="Arial Narrow" pitchFamily="34" charset="0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5387" y="6041891"/>
            <a:ext cx="1765996" cy="648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4 Título"/>
          <p:cNvSpPr txBox="1">
            <a:spLocks/>
          </p:cNvSpPr>
          <p:nvPr/>
        </p:nvSpPr>
        <p:spPr>
          <a:xfrm>
            <a:off x="83245" y="1793923"/>
            <a:ext cx="3454152" cy="578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4000" dirty="0" smtClean="0">
                <a:solidFill>
                  <a:schemeClr val="accent5">
                    <a:lumMod val="50000"/>
                  </a:schemeClr>
                </a:solidFill>
                <a:latin typeface="Arial Narrow" pitchFamily="34" charset="0"/>
              </a:rPr>
              <a:t>GW vs FP</a:t>
            </a:r>
            <a:endParaRPr lang="es-ES" sz="4000" dirty="0">
              <a:solidFill>
                <a:schemeClr val="accent5">
                  <a:lumMod val="50000"/>
                </a:schemeClr>
              </a:solidFill>
              <a:latin typeface="Arial Narrow" pitchFamily="34" charset="0"/>
            </a:endParaRPr>
          </a:p>
        </p:txBody>
      </p:sp>
      <p:sp>
        <p:nvSpPr>
          <p:cNvPr id="13" name="4 Título"/>
          <p:cNvSpPr txBox="1">
            <a:spLocks/>
          </p:cNvSpPr>
          <p:nvPr/>
        </p:nvSpPr>
        <p:spPr>
          <a:xfrm>
            <a:off x="2063731" y="2299164"/>
            <a:ext cx="2646814" cy="578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3200" dirty="0" smtClean="0">
                <a:solidFill>
                  <a:schemeClr val="accent5">
                    <a:lumMod val="50000"/>
                  </a:schemeClr>
                </a:solidFill>
                <a:latin typeface="Arial Narrow" pitchFamily="34" charset="0"/>
              </a:rPr>
              <a:t>PCA</a:t>
            </a:r>
            <a:endParaRPr lang="es-ES" sz="3200" dirty="0">
              <a:solidFill>
                <a:schemeClr val="accent5">
                  <a:lumMod val="50000"/>
                </a:schemeClr>
              </a:solidFill>
              <a:latin typeface="Arial Narrow" pitchFamily="34" charset="0"/>
            </a:endParaRPr>
          </a:p>
        </p:txBody>
      </p:sp>
      <p:cxnSp>
        <p:nvCxnSpPr>
          <p:cNvPr id="14" name="13 Conector angular"/>
          <p:cNvCxnSpPr/>
          <p:nvPr/>
        </p:nvCxnSpPr>
        <p:spPr>
          <a:xfrm>
            <a:off x="1736048" y="2372418"/>
            <a:ext cx="387680" cy="237120"/>
          </a:xfrm>
          <a:prstGeom prst="bentConnector3">
            <a:avLst>
              <a:gd name="adj1" fmla="val -32"/>
            </a:avLst>
          </a:prstGeom>
          <a:ln w="28575">
            <a:solidFill>
              <a:schemeClr val="accent5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2 Subtítulo"/>
          <p:cNvSpPr txBox="1">
            <a:spLocks/>
          </p:cNvSpPr>
          <p:nvPr/>
        </p:nvSpPr>
        <p:spPr>
          <a:xfrm>
            <a:off x="481400" y="2996951"/>
            <a:ext cx="7258952" cy="3693012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Wingdings" pitchFamily="2" charset="2"/>
              <a:buChar char="ü"/>
            </a:pPr>
            <a:r>
              <a:rPr lang="es-E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Extracción de l información más relevante reduciendo la </a:t>
            </a:r>
            <a:r>
              <a:rPr lang="es-ES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dimensionalidad</a:t>
            </a:r>
            <a:endParaRPr lang="es-ES" dirty="0" smtClean="0">
              <a:solidFill>
                <a:schemeClr val="tx1">
                  <a:lumMod val="50000"/>
                  <a:lumOff val="50000"/>
                </a:schemeClr>
              </a:solidFill>
              <a:latin typeface="Arial Narrow" pitchFamily="34" charset="0"/>
            </a:endParaRPr>
          </a:p>
          <a:p>
            <a:pPr marL="457200" indent="-457200">
              <a:buFont typeface="Wingdings" pitchFamily="2" charset="2"/>
              <a:buChar char="ü"/>
            </a:pPr>
            <a:r>
              <a:rPr lang="es-E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Proyección en un espacio ortogonal maximizando la varianza</a:t>
            </a:r>
          </a:p>
          <a:p>
            <a:pPr marL="457200" indent="-457200">
              <a:buFont typeface="Wingdings" pitchFamily="2" charset="2"/>
              <a:buChar char="ü"/>
            </a:pPr>
            <a:r>
              <a:rPr lang="es-E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Partimos de una matriz de datos X</a:t>
            </a:r>
          </a:p>
          <a:p>
            <a:pPr lvl="1"/>
            <a:r>
              <a:rPr lang="es-E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Centrar datos</a:t>
            </a:r>
          </a:p>
          <a:p>
            <a:pPr lvl="1"/>
            <a:r>
              <a:rPr lang="es-E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Proyecciones en el nuevo espacio</a:t>
            </a:r>
            <a:br>
              <a:rPr lang="es-E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</a:br>
            <a:endParaRPr lang="es-ES" dirty="0" smtClean="0">
              <a:solidFill>
                <a:schemeClr val="tx1">
                  <a:lumMod val="50000"/>
                  <a:lumOff val="50000"/>
                </a:schemeClr>
              </a:solidFill>
              <a:latin typeface="Arial Narrow" pitchFamily="34" charset="0"/>
            </a:endParaRPr>
          </a:p>
          <a:p>
            <a:pPr lvl="1"/>
            <a:r>
              <a:rPr lang="es-E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Para resolver el problema de maximización de la varianza tenemos que calcular los </a:t>
            </a:r>
            <a:r>
              <a:rPr lang="es-ES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autovalores</a:t>
            </a:r>
            <a:r>
              <a:rPr lang="es-E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y </a:t>
            </a:r>
            <a:r>
              <a:rPr lang="es-ES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autovectores</a:t>
            </a:r>
            <a:r>
              <a:rPr lang="es-E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/>
            </a:r>
            <a:br>
              <a:rPr lang="es-E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</a:br>
            <a:endParaRPr lang="es-ES" dirty="0" smtClean="0">
              <a:solidFill>
                <a:schemeClr val="tx1">
                  <a:lumMod val="50000"/>
                  <a:lumOff val="50000"/>
                </a:schemeClr>
              </a:solidFill>
              <a:latin typeface="Arial Narrow" pitchFamily="34" charset="0"/>
            </a:endParaRPr>
          </a:p>
          <a:p>
            <a:pPr lvl="1"/>
            <a:r>
              <a:rPr lang="es-E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Cogiendo los primeros </a:t>
            </a:r>
            <a:r>
              <a:rPr lang="es-ES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autovectores</a:t>
            </a:r>
            <a:r>
              <a:rPr lang="es-E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obtenemos los datos de mayor varianza</a:t>
            </a:r>
            <a:br>
              <a:rPr lang="es-E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</a:br>
            <a:endParaRPr lang="es-ES" dirty="0" smtClean="0">
              <a:solidFill>
                <a:schemeClr val="tx1">
                  <a:lumMod val="50000"/>
                  <a:lumOff val="50000"/>
                </a:schemeClr>
              </a:solidFill>
              <a:latin typeface="Arial Narrow" pitchFamily="34" charset="0"/>
            </a:endParaRPr>
          </a:p>
          <a:p>
            <a:pPr lvl="1"/>
            <a:endParaRPr lang="es-ES" dirty="0" smtClean="0">
              <a:solidFill>
                <a:schemeClr val="tx1">
                  <a:lumMod val="50000"/>
                  <a:lumOff val="50000"/>
                </a:schemeClr>
              </a:solidFill>
              <a:latin typeface="Arial Narrow" pitchFamily="34" charset="0"/>
            </a:endParaRPr>
          </a:p>
          <a:p>
            <a:pPr lvl="1">
              <a:buFont typeface="Courier New" pitchFamily="49" charset="0"/>
              <a:buChar char="o"/>
            </a:pPr>
            <a:endParaRPr lang="es-ES" dirty="0" smtClean="0">
              <a:solidFill>
                <a:schemeClr val="tx1">
                  <a:lumMod val="50000"/>
                  <a:lumOff val="50000"/>
                </a:schemeClr>
              </a:solidFill>
              <a:latin typeface="Arial Narrow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3850" y="3271502"/>
            <a:ext cx="743147" cy="3689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7094" y="5956795"/>
            <a:ext cx="876300" cy="438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2806" y="5157192"/>
            <a:ext cx="809625" cy="314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0545" y="5157192"/>
            <a:ext cx="853822" cy="395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5" y="3986113"/>
            <a:ext cx="1762125" cy="695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1047" y="1751905"/>
            <a:ext cx="3142954" cy="17624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74339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5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9144000" cy="1340767"/>
          </a:xfrm>
          <a:prstGeom prst="rect">
            <a:avLst/>
          </a:prstGeom>
        </p:spPr>
      </p:pic>
      <p:sp>
        <p:nvSpPr>
          <p:cNvPr id="7" name="6 Rectángulo redondeado"/>
          <p:cNvSpPr/>
          <p:nvPr/>
        </p:nvSpPr>
        <p:spPr>
          <a:xfrm>
            <a:off x="225416" y="1124744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Introducción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7" name="16 Rectángulo redondeado"/>
          <p:cNvSpPr/>
          <p:nvPr/>
        </p:nvSpPr>
        <p:spPr>
          <a:xfrm>
            <a:off x="1953608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Instrumentación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8" name="17 Rectángulo redondeado"/>
          <p:cNvSpPr/>
          <p:nvPr/>
        </p:nvSpPr>
        <p:spPr>
          <a:xfrm>
            <a:off x="3681800" y="1351500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b="1" i="1" dirty="0" smtClean="0">
                <a:solidFill>
                  <a:schemeClr val="accent5">
                    <a:lumMod val="50000"/>
                  </a:schemeClr>
                </a:solidFill>
              </a:rPr>
              <a:t>Procesamiento</a:t>
            </a:r>
            <a:endParaRPr lang="es-ES" sz="1600" b="1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8" name="7 Rectángulo redondeado"/>
          <p:cNvSpPr/>
          <p:nvPr/>
        </p:nvSpPr>
        <p:spPr>
          <a:xfrm>
            <a:off x="5436097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Aplicaciones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9" name="8 Rectángulo redondeado"/>
          <p:cNvSpPr/>
          <p:nvPr/>
        </p:nvSpPr>
        <p:spPr>
          <a:xfrm>
            <a:off x="7164289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Conclusión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0" name="9 CuadroTexto"/>
          <p:cNvSpPr txBox="1"/>
          <p:nvPr/>
        </p:nvSpPr>
        <p:spPr>
          <a:xfrm>
            <a:off x="1331640" y="6365927"/>
            <a:ext cx="53285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Comp.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Posturographic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Body-Swad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measurements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with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Inertail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data in PD</a:t>
            </a:r>
            <a:endParaRPr lang="es-ES" sz="1400" b="1" i="1" dirty="0">
              <a:solidFill>
                <a:schemeClr val="tx1">
                  <a:lumMod val="50000"/>
                  <a:lumOff val="50000"/>
                </a:schemeClr>
              </a:solidFill>
              <a:latin typeface="Arial Narrow" pitchFamily="34" charset="0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5387" y="6041891"/>
            <a:ext cx="1765996" cy="648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4 Título"/>
          <p:cNvSpPr txBox="1">
            <a:spLocks/>
          </p:cNvSpPr>
          <p:nvPr/>
        </p:nvSpPr>
        <p:spPr>
          <a:xfrm>
            <a:off x="83245" y="1793923"/>
            <a:ext cx="3454152" cy="578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4000" dirty="0" smtClean="0">
                <a:solidFill>
                  <a:schemeClr val="accent5">
                    <a:lumMod val="50000"/>
                  </a:schemeClr>
                </a:solidFill>
                <a:latin typeface="Arial Narrow" pitchFamily="34" charset="0"/>
              </a:rPr>
              <a:t>GW vs FP</a:t>
            </a:r>
            <a:endParaRPr lang="es-ES" sz="4000" dirty="0">
              <a:solidFill>
                <a:schemeClr val="accent5">
                  <a:lumMod val="50000"/>
                </a:schemeClr>
              </a:solidFill>
              <a:latin typeface="Arial Narrow" pitchFamily="34" charset="0"/>
            </a:endParaRPr>
          </a:p>
        </p:txBody>
      </p:sp>
      <p:sp>
        <p:nvSpPr>
          <p:cNvPr id="13" name="4 Título"/>
          <p:cNvSpPr txBox="1">
            <a:spLocks/>
          </p:cNvSpPr>
          <p:nvPr/>
        </p:nvSpPr>
        <p:spPr>
          <a:xfrm>
            <a:off x="2063731" y="2299164"/>
            <a:ext cx="2646814" cy="578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3200" dirty="0" smtClean="0">
                <a:solidFill>
                  <a:schemeClr val="accent5">
                    <a:lumMod val="50000"/>
                  </a:schemeClr>
                </a:solidFill>
                <a:latin typeface="Arial Narrow" pitchFamily="34" charset="0"/>
              </a:rPr>
              <a:t>PLS</a:t>
            </a:r>
            <a:endParaRPr lang="es-ES" sz="3200" dirty="0">
              <a:solidFill>
                <a:schemeClr val="accent5">
                  <a:lumMod val="50000"/>
                </a:schemeClr>
              </a:solidFill>
              <a:latin typeface="Arial Narrow" pitchFamily="34" charset="0"/>
            </a:endParaRPr>
          </a:p>
        </p:txBody>
      </p:sp>
      <p:cxnSp>
        <p:nvCxnSpPr>
          <p:cNvPr id="14" name="13 Conector angular"/>
          <p:cNvCxnSpPr/>
          <p:nvPr/>
        </p:nvCxnSpPr>
        <p:spPr>
          <a:xfrm>
            <a:off x="1736048" y="2372418"/>
            <a:ext cx="387680" cy="237120"/>
          </a:xfrm>
          <a:prstGeom prst="bentConnector3">
            <a:avLst>
              <a:gd name="adj1" fmla="val -32"/>
            </a:avLst>
          </a:prstGeom>
          <a:ln w="28575">
            <a:solidFill>
              <a:schemeClr val="accent5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2 Subtítulo"/>
          <p:cNvSpPr txBox="1">
            <a:spLocks/>
          </p:cNvSpPr>
          <p:nvPr/>
        </p:nvSpPr>
        <p:spPr>
          <a:xfrm>
            <a:off x="481400" y="2996951"/>
            <a:ext cx="7258952" cy="3693012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Wingdings" pitchFamily="2" charset="2"/>
              <a:buChar char="ü"/>
            </a:pPr>
            <a:r>
              <a:rPr lang="es-E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Algoritmo basado en una transformación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lineal en un nuevo espacio basado en un pequeño número de </a:t>
            </a:r>
            <a:r>
              <a:rPr lang="es-ES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fatores</a:t>
            </a:r>
            <a:r>
              <a:rPr lang="es-E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ortogonales (variables latentes)</a:t>
            </a:r>
          </a:p>
          <a:p>
            <a:pPr marL="457200" indent="-457200">
              <a:buFont typeface="Wingdings" pitchFamily="2" charset="2"/>
              <a:buChar char="ü"/>
            </a:pPr>
            <a:r>
              <a:rPr lang="es-E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PLS vs PCA</a:t>
            </a:r>
          </a:p>
          <a:p>
            <a:pPr marL="457200" indent="-457200">
              <a:buFont typeface="Wingdings" pitchFamily="2" charset="2"/>
              <a:buChar char="ü"/>
            </a:pPr>
            <a:r>
              <a:rPr lang="es-E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Fundamentos del algoritmo</a:t>
            </a:r>
          </a:p>
          <a:p>
            <a:pPr lvl="1"/>
            <a:r>
              <a:rPr lang="es-E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Extraer factores maximizando la varianza</a:t>
            </a:r>
          </a:p>
          <a:p>
            <a:pPr lvl="1"/>
            <a:r>
              <a:rPr lang="es-E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La descomposición se finaliza cuando se maximiza la covarianza entre T y U.</a:t>
            </a:r>
          </a:p>
          <a:p>
            <a:pPr lvl="1"/>
            <a:r>
              <a:rPr lang="es-E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Cada X-Score </a:t>
            </a:r>
            <a:r>
              <a:rPr lang="es-ES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extraido</a:t>
            </a:r>
            <a:r>
              <a:rPr lang="es-E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(T) es una combinación lineal de X</a:t>
            </a:r>
            <a:br>
              <a:rPr lang="es-E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</a:br>
            <a:endParaRPr lang="es-ES" dirty="0" smtClean="0">
              <a:solidFill>
                <a:schemeClr val="tx1">
                  <a:lumMod val="50000"/>
                  <a:lumOff val="50000"/>
                </a:schemeClr>
              </a:solidFill>
              <a:latin typeface="Arial Narrow" pitchFamily="34" charset="0"/>
            </a:endParaRPr>
          </a:p>
          <a:p>
            <a:pPr lvl="1"/>
            <a:endParaRPr lang="es-ES" dirty="0" smtClean="0">
              <a:solidFill>
                <a:schemeClr val="tx1">
                  <a:lumMod val="50000"/>
                  <a:lumOff val="50000"/>
                </a:schemeClr>
              </a:solidFill>
              <a:latin typeface="Arial Narrow" pitchFamily="34" charset="0"/>
            </a:endParaRPr>
          </a:p>
          <a:p>
            <a:pPr lvl="1">
              <a:buFont typeface="Courier New" pitchFamily="49" charset="0"/>
              <a:buChar char="o"/>
            </a:pPr>
            <a:endParaRPr lang="es-ES" dirty="0" smtClean="0">
              <a:solidFill>
                <a:schemeClr val="tx1">
                  <a:lumMod val="50000"/>
                  <a:lumOff val="50000"/>
                </a:schemeClr>
              </a:solidFill>
              <a:latin typeface="Arial Narrow" pitchFamily="34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3910" y="4575659"/>
            <a:ext cx="1381083" cy="6429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6037" y="6039303"/>
            <a:ext cx="771525" cy="352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4806" y="6002265"/>
            <a:ext cx="2114550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18 Flecha derecha"/>
          <p:cNvSpPr/>
          <p:nvPr/>
        </p:nvSpPr>
        <p:spPr>
          <a:xfrm>
            <a:off x="6038502" y="4778782"/>
            <a:ext cx="810853" cy="236672"/>
          </a:xfrm>
          <a:prstGeom prst="rightArrow">
            <a:avLst/>
          </a:prstGeom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0134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5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9144000" cy="1340767"/>
          </a:xfrm>
          <a:prstGeom prst="rect">
            <a:avLst/>
          </a:prstGeom>
        </p:spPr>
      </p:pic>
      <p:sp>
        <p:nvSpPr>
          <p:cNvPr id="7" name="6 Rectángulo redondeado"/>
          <p:cNvSpPr/>
          <p:nvPr/>
        </p:nvSpPr>
        <p:spPr>
          <a:xfrm>
            <a:off x="225416" y="1124744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Introducción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7" name="16 Rectángulo redondeado"/>
          <p:cNvSpPr/>
          <p:nvPr/>
        </p:nvSpPr>
        <p:spPr>
          <a:xfrm>
            <a:off x="1953608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Instrumentación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8" name="17 Rectángulo redondeado"/>
          <p:cNvSpPr/>
          <p:nvPr/>
        </p:nvSpPr>
        <p:spPr>
          <a:xfrm>
            <a:off x="3681800" y="1351500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b="1" i="1" dirty="0" smtClean="0">
                <a:solidFill>
                  <a:schemeClr val="accent5">
                    <a:lumMod val="50000"/>
                  </a:schemeClr>
                </a:solidFill>
              </a:rPr>
              <a:t>Procesamiento</a:t>
            </a:r>
            <a:endParaRPr lang="es-ES" sz="1600" b="1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8" name="7 Rectángulo redondeado"/>
          <p:cNvSpPr/>
          <p:nvPr/>
        </p:nvSpPr>
        <p:spPr>
          <a:xfrm>
            <a:off x="5436097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Aplicaciones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9" name="8 Rectángulo redondeado"/>
          <p:cNvSpPr/>
          <p:nvPr/>
        </p:nvSpPr>
        <p:spPr>
          <a:xfrm>
            <a:off x="7164289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Conclusión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0" name="9 CuadroTexto"/>
          <p:cNvSpPr txBox="1"/>
          <p:nvPr/>
        </p:nvSpPr>
        <p:spPr>
          <a:xfrm>
            <a:off x="1331640" y="6365927"/>
            <a:ext cx="53285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Comp.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Posturographic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Body-Swad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measurements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with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Inertail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data in PD</a:t>
            </a:r>
            <a:endParaRPr lang="es-ES" sz="1400" b="1" i="1" dirty="0">
              <a:solidFill>
                <a:schemeClr val="tx1">
                  <a:lumMod val="50000"/>
                  <a:lumOff val="50000"/>
                </a:schemeClr>
              </a:solidFill>
              <a:latin typeface="Arial Narrow" pitchFamily="34" charset="0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5387" y="6041891"/>
            <a:ext cx="1765996" cy="648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4 Título"/>
          <p:cNvSpPr txBox="1">
            <a:spLocks/>
          </p:cNvSpPr>
          <p:nvPr/>
        </p:nvSpPr>
        <p:spPr>
          <a:xfrm>
            <a:off x="83245" y="1793923"/>
            <a:ext cx="3454152" cy="578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4000" dirty="0" smtClean="0">
                <a:solidFill>
                  <a:schemeClr val="accent5">
                    <a:lumMod val="50000"/>
                  </a:schemeClr>
                </a:solidFill>
                <a:latin typeface="Arial Narrow" pitchFamily="34" charset="0"/>
              </a:rPr>
              <a:t>GW vs FP</a:t>
            </a:r>
            <a:endParaRPr lang="es-ES" sz="4000" dirty="0">
              <a:solidFill>
                <a:schemeClr val="accent5">
                  <a:lumMod val="50000"/>
                </a:schemeClr>
              </a:solidFill>
              <a:latin typeface="Arial Narrow" pitchFamily="34" charset="0"/>
            </a:endParaRPr>
          </a:p>
        </p:txBody>
      </p:sp>
      <p:sp>
        <p:nvSpPr>
          <p:cNvPr id="13" name="4 Título"/>
          <p:cNvSpPr txBox="1">
            <a:spLocks/>
          </p:cNvSpPr>
          <p:nvPr/>
        </p:nvSpPr>
        <p:spPr>
          <a:xfrm>
            <a:off x="2063730" y="2299164"/>
            <a:ext cx="4236463" cy="578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3200" dirty="0" smtClean="0">
                <a:solidFill>
                  <a:schemeClr val="accent5">
                    <a:lumMod val="50000"/>
                  </a:schemeClr>
                </a:solidFill>
                <a:latin typeface="Arial Narrow" pitchFamily="34" charset="0"/>
              </a:rPr>
              <a:t>Extracción características</a:t>
            </a:r>
            <a:endParaRPr lang="es-ES" sz="3200" dirty="0">
              <a:solidFill>
                <a:schemeClr val="accent5">
                  <a:lumMod val="50000"/>
                </a:schemeClr>
              </a:solidFill>
              <a:latin typeface="Arial Narrow" pitchFamily="34" charset="0"/>
            </a:endParaRPr>
          </a:p>
        </p:txBody>
      </p:sp>
      <p:cxnSp>
        <p:nvCxnSpPr>
          <p:cNvPr id="14" name="13 Conector angular"/>
          <p:cNvCxnSpPr/>
          <p:nvPr/>
        </p:nvCxnSpPr>
        <p:spPr>
          <a:xfrm>
            <a:off x="1736048" y="2372418"/>
            <a:ext cx="387680" cy="237120"/>
          </a:xfrm>
          <a:prstGeom prst="bentConnector3">
            <a:avLst>
              <a:gd name="adj1" fmla="val -32"/>
            </a:avLst>
          </a:prstGeom>
          <a:ln w="28575">
            <a:solidFill>
              <a:schemeClr val="accent5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1 Image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847" y="2736695"/>
            <a:ext cx="7370228" cy="3278053"/>
          </a:xfrm>
          <a:prstGeom prst="rect">
            <a:avLst/>
          </a:prstGeom>
        </p:spPr>
      </p:pic>
      <p:pic>
        <p:nvPicPr>
          <p:cNvPr id="3" name="2 Imagen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419" y="2736695"/>
            <a:ext cx="7223033" cy="3212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418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5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9144000" cy="1340767"/>
          </a:xfrm>
          <a:prstGeom prst="rect">
            <a:avLst/>
          </a:prstGeom>
        </p:spPr>
      </p:pic>
      <p:sp>
        <p:nvSpPr>
          <p:cNvPr id="7" name="6 Rectángulo redondeado"/>
          <p:cNvSpPr/>
          <p:nvPr/>
        </p:nvSpPr>
        <p:spPr>
          <a:xfrm>
            <a:off x="225416" y="1124744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Introducción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7" name="16 Rectángulo redondeado"/>
          <p:cNvSpPr/>
          <p:nvPr/>
        </p:nvSpPr>
        <p:spPr>
          <a:xfrm>
            <a:off x="1953608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Instrumentación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8" name="17 Rectángulo redondeado"/>
          <p:cNvSpPr/>
          <p:nvPr/>
        </p:nvSpPr>
        <p:spPr>
          <a:xfrm>
            <a:off x="3681800" y="1351500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b="1" i="1" dirty="0" smtClean="0">
                <a:solidFill>
                  <a:schemeClr val="accent5">
                    <a:lumMod val="50000"/>
                  </a:schemeClr>
                </a:solidFill>
              </a:rPr>
              <a:t>Procesamiento</a:t>
            </a:r>
            <a:endParaRPr lang="es-ES" sz="1600" b="1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8" name="7 Rectángulo redondeado"/>
          <p:cNvSpPr/>
          <p:nvPr/>
        </p:nvSpPr>
        <p:spPr>
          <a:xfrm>
            <a:off x="5436097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Aplicaciones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9" name="8 Rectángulo redondeado"/>
          <p:cNvSpPr/>
          <p:nvPr/>
        </p:nvSpPr>
        <p:spPr>
          <a:xfrm>
            <a:off x="7164289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Conclusión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0" name="9 CuadroTexto"/>
          <p:cNvSpPr txBox="1"/>
          <p:nvPr/>
        </p:nvSpPr>
        <p:spPr>
          <a:xfrm>
            <a:off x="1331640" y="6365927"/>
            <a:ext cx="53285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Comp.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Posturographic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Body-Swad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measurements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with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Inertail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data in PD</a:t>
            </a:r>
            <a:endParaRPr lang="es-ES" sz="1400" b="1" i="1" dirty="0">
              <a:solidFill>
                <a:schemeClr val="tx1">
                  <a:lumMod val="50000"/>
                  <a:lumOff val="50000"/>
                </a:schemeClr>
              </a:solidFill>
              <a:latin typeface="Arial Narrow" pitchFamily="34" charset="0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5387" y="6041891"/>
            <a:ext cx="1765996" cy="648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4 Título"/>
          <p:cNvSpPr txBox="1">
            <a:spLocks/>
          </p:cNvSpPr>
          <p:nvPr/>
        </p:nvSpPr>
        <p:spPr>
          <a:xfrm>
            <a:off x="83245" y="1793923"/>
            <a:ext cx="3454152" cy="578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4000" dirty="0" smtClean="0">
                <a:solidFill>
                  <a:schemeClr val="accent5">
                    <a:lumMod val="50000"/>
                  </a:schemeClr>
                </a:solidFill>
                <a:latin typeface="Arial Narrow" pitchFamily="34" charset="0"/>
              </a:rPr>
              <a:t>GW vs FP</a:t>
            </a:r>
            <a:endParaRPr lang="es-ES" sz="4000" dirty="0">
              <a:solidFill>
                <a:schemeClr val="accent5">
                  <a:lumMod val="50000"/>
                </a:schemeClr>
              </a:solidFill>
              <a:latin typeface="Arial Narrow" pitchFamily="34" charset="0"/>
            </a:endParaRPr>
          </a:p>
        </p:txBody>
      </p:sp>
      <p:sp>
        <p:nvSpPr>
          <p:cNvPr id="13" name="4 Título"/>
          <p:cNvSpPr txBox="1">
            <a:spLocks/>
          </p:cNvSpPr>
          <p:nvPr/>
        </p:nvSpPr>
        <p:spPr>
          <a:xfrm>
            <a:off x="2063730" y="2299164"/>
            <a:ext cx="5100559" cy="578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3200" dirty="0" smtClean="0">
                <a:solidFill>
                  <a:schemeClr val="accent5">
                    <a:lumMod val="50000"/>
                  </a:schemeClr>
                </a:solidFill>
                <a:latin typeface="Arial Narrow" pitchFamily="34" charset="0"/>
              </a:rPr>
              <a:t>Extracción características - PCA</a:t>
            </a:r>
            <a:endParaRPr lang="es-ES" sz="3200" dirty="0">
              <a:solidFill>
                <a:schemeClr val="accent5">
                  <a:lumMod val="50000"/>
                </a:schemeClr>
              </a:solidFill>
              <a:latin typeface="Arial Narrow" pitchFamily="34" charset="0"/>
            </a:endParaRPr>
          </a:p>
        </p:txBody>
      </p:sp>
      <p:cxnSp>
        <p:nvCxnSpPr>
          <p:cNvPr id="14" name="13 Conector angular"/>
          <p:cNvCxnSpPr/>
          <p:nvPr/>
        </p:nvCxnSpPr>
        <p:spPr>
          <a:xfrm>
            <a:off x="1736048" y="2372418"/>
            <a:ext cx="387680" cy="237120"/>
          </a:xfrm>
          <a:prstGeom prst="bentConnector3">
            <a:avLst>
              <a:gd name="adj1" fmla="val -32"/>
            </a:avLst>
          </a:prstGeom>
          <a:ln w="28575">
            <a:solidFill>
              <a:schemeClr val="accent5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1 Imagen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4543" y="3156978"/>
            <a:ext cx="4678724" cy="2080954"/>
          </a:xfrm>
          <a:prstGeom prst="rect">
            <a:avLst/>
          </a:prstGeom>
        </p:spPr>
      </p:pic>
      <p:pic>
        <p:nvPicPr>
          <p:cNvPr id="3" name="2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2163" y="3084568"/>
            <a:ext cx="5004334" cy="2225775"/>
          </a:xfrm>
          <a:prstGeom prst="rect">
            <a:avLst/>
          </a:prstGeom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221694"/>
            <a:ext cx="4426782" cy="20002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1009" y="3068544"/>
            <a:ext cx="4493081" cy="21533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62194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5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9144000" cy="1340767"/>
          </a:xfrm>
          <a:prstGeom prst="rect">
            <a:avLst/>
          </a:prstGeom>
        </p:spPr>
      </p:pic>
      <p:sp>
        <p:nvSpPr>
          <p:cNvPr id="7" name="6 Rectángulo redondeado"/>
          <p:cNvSpPr/>
          <p:nvPr/>
        </p:nvSpPr>
        <p:spPr>
          <a:xfrm>
            <a:off x="225416" y="1124744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Introducción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7" name="16 Rectángulo redondeado"/>
          <p:cNvSpPr/>
          <p:nvPr/>
        </p:nvSpPr>
        <p:spPr>
          <a:xfrm>
            <a:off x="1953608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Instrumentación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8" name="17 Rectángulo redondeado"/>
          <p:cNvSpPr/>
          <p:nvPr/>
        </p:nvSpPr>
        <p:spPr>
          <a:xfrm>
            <a:off x="3681800" y="1351500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b="1" i="1" dirty="0" smtClean="0">
                <a:solidFill>
                  <a:schemeClr val="accent5">
                    <a:lumMod val="50000"/>
                  </a:schemeClr>
                </a:solidFill>
              </a:rPr>
              <a:t>Procesamiento</a:t>
            </a:r>
            <a:endParaRPr lang="es-ES" sz="1600" b="1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8" name="7 Rectángulo redondeado"/>
          <p:cNvSpPr/>
          <p:nvPr/>
        </p:nvSpPr>
        <p:spPr>
          <a:xfrm>
            <a:off x="5436097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Aplicaciones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9" name="8 Rectángulo redondeado"/>
          <p:cNvSpPr/>
          <p:nvPr/>
        </p:nvSpPr>
        <p:spPr>
          <a:xfrm>
            <a:off x="7164289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Conclusión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0" name="9 CuadroTexto"/>
          <p:cNvSpPr txBox="1"/>
          <p:nvPr/>
        </p:nvSpPr>
        <p:spPr>
          <a:xfrm>
            <a:off x="1331640" y="6365927"/>
            <a:ext cx="53285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Comp.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Posturographic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Body-Swad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measurements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with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Inertail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data in PD</a:t>
            </a:r>
            <a:endParaRPr lang="es-ES" sz="1400" b="1" i="1" dirty="0">
              <a:solidFill>
                <a:schemeClr val="tx1">
                  <a:lumMod val="50000"/>
                  <a:lumOff val="50000"/>
                </a:schemeClr>
              </a:solidFill>
              <a:latin typeface="Arial Narrow" pitchFamily="34" charset="0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5387" y="6041891"/>
            <a:ext cx="1765996" cy="648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4 Título"/>
          <p:cNvSpPr txBox="1">
            <a:spLocks/>
          </p:cNvSpPr>
          <p:nvPr/>
        </p:nvSpPr>
        <p:spPr>
          <a:xfrm>
            <a:off x="83245" y="1793923"/>
            <a:ext cx="3454152" cy="578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4000" dirty="0" smtClean="0">
                <a:solidFill>
                  <a:schemeClr val="accent5">
                    <a:lumMod val="50000"/>
                  </a:schemeClr>
                </a:solidFill>
                <a:latin typeface="Arial Narrow" pitchFamily="34" charset="0"/>
              </a:rPr>
              <a:t>GW vs FP</a:t>
            </a:r>
            <a:endParaRPr lang="es-ES" sz="4000" dirty="0">
              <a:solidFill>
                <a:schemeClr val="accent5">
                  <a:lumMod val="50000"/>
                </a:schemeClr>
              </a:solidFill>
              <a:latin typeface="Arial Narrow" pitchFamily="34" charset="0"/>
            </a:endParaRPr>
          </a:p>
        </p:txBody>
      </p:sp>
      <p:sp>
        <p:nvSpPr>
          <p:cNvPr id="13" name="4 Título"/>
          <p:cNvSpPr txBox="1">
            <a:spLocks/>
          </p:cNvSpPr>
          <p:nvPr/>
        </p:nvSpPr>
        <p:spPr>
          <a:xfrm>
            <a:off x="2063730" y="2299164"/>
            <a:ext cx="2118231" cy="578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3200" dirty="0" smtClean="0">
                <a:solidFill>
                  <a:schemeClr val="accent5">
                    <a:lumMod val="50000"/>
                  </a:schemeClr>
                </a:solidFill>
                <a:latin typeface="Arial Narrow" pitchFamily="34" charset="0"/>
              </a:rPr>
              <a:t>Resultados</a:t>
            </a:r>
            <a:endParaRPr lang="es-ES" sz="3200" dirty="0">
              <a:solidFill>
                <a:schemeClr val="accent5">
                  <a:lumMod val="50000"/>
                </a:schemeClr>
              </a:solidFill>
              <a:latin typeface="Arial Narrow" pitchFamily="34" charset="0"/>
            </a:endParaRPr>
          </a:p>
        </p:txBody>
      </p:sp>
      <p:cxnSp>
        <p:nvCxnSpPr>
          <p:cNvPr id="14" name="13 Conector angular"/>
          <p:cNvCxnSpPr/>
          <p:nvPr/>
        </p:nvCxnSpPr>
        <p:spPr>
          <a:xfrm>
            <a:off x="1736048" y="2372418"/>
            <a:ext cx="387680" cy="237120"/>
          </a:xfrm>
          <a:prstGeom prst="bentConnector3">
            <a:avLst>
              <a:gd name="adj1" fmla="val -32"/>
            </a:avLst>
          </a:prstGeom>
          <a:ln w="28575">
            <a:solidFill>
              <a:schemeClr val="accent5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1 Gráfico"/>
          <p:cNvGraphicFramePr/>
          <p:nvPr>
            <p:extLst>
              <p:ext uri="{D42A27DB-BD31-4B8C-83A1-F6EECF244321}">
                <p14:modId xmlns:p14="http://schemas.microsoft.com/office/powerpoint/2010/main" val="466220133"/>
              </p:ext>
            </p:extLst>
          </p:nvPr>
        </p:nvGraphicFramePr>
        <p:xfrm>
          <a:off x="2114150" y="2877659"/>
          <a:ext cx="4906122" cy="31642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3" name="2 Gráfico"/>
          <p:cNvGraphicFramePr/>
          <p:nvPr>
            <p:extLst>
              <p:ext uri="{D42A27DB-BD31-4B8C-83A1-F6EECF244321}">
                <p14:modId xmlns:p14="http://schemas.microsoft.com/office/powerpoint/2010/main" val="1791722711"/>
              </p:ext>
            </p:extLst>
          </p:nvPr>
        </p:nvGraphicFramePr>
        <p:xfrm>
          <a:off x="1971419" y="2866975"/>
          <a:ext cx="5173967" cy="31749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  <p:extLst>
      <p:ext uri="{BB962C8B-B14F-4D97-AF65-F5344CB8AC3E}">
        <p14:creationId xmlns:p14="http://schemas.microsoft.com/office/powerpoint/2010/main" val="248031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AsOne/>
      </p:bldGraphic>
      <p:bldGraphic spid="3" grpId="0">
        <p:bldAsOne/>
      </p:bldGraphic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5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9144000" cy="1340767"/>
          </a:xfrm>
          <a:prstGeom prst="rect">
            <a:avLst/>
          </a:prstGeom>
        </p:spPr>
      </p:pic>
      <p:sp>
        <p:nvSpPr>
          <p:cNvPr id="7" name="6 Rectángulo redondeado"/>
          <p:cNvSpPr/>
          <p:nvPr/>
        </p:nvSpPr>
        <p:spPr>
          <a:xfrm>
            <a:off x="225416" y="1124744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Introducción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7" name="16 Rectángulo redondeado"/>
          <p:cNvSpPr/>
          <p:nvPr/>
        </p:nvSpPr>
        <p:spPr>
          <a:xfrm>
            <a:off x="1953608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Instrumentación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8" name="17 Rectángulo redondeado"/>
          <p:cNvSpPr/>
          <p:nvPr/>
        </p:nvSpPr>
        <p:spPr>
          <a:xfrm>
            <a:off x="3681800" y="1351500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b="1" i="1" dirty="0" smtClean="0">
                <a:solidFill>
                  <a:schemeClr val="accent5">
                    <a:lumMod val="50000"/>
                  </a:schemeClr>
                </a:solidFill>
              </a:rPr>
              <a:t>Procesamiento</a:t>
            </a:r>
            <a:endParaRPr lang="es-ES" sz="1600" b="1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8" name="7 Rectángulo redondeado"/>
          <p:cNvSpPr/>
          <p:nvPr/>
        </p:nvSpPr>
        <p:spPr>
          <a:xfrm>
            <a:off x="5436097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Aplicaciones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9" name="8 Rectángulo redondeado"/>
          <p:cNvSpPr/>
          <p:nvPr/>
        </p:nvSpPr>
        <p:spPr>
          <a:xfrm>
            <a:off x="7164289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Conclusión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0" name="9 CuadroTexto"/>
          <p:cNvSpPr txBox="1"/>
          <p:nvPr/>
        </p:nvSpPr>
        <p:spPr>
          <a:xfrm>
            <a:off x="1331640" y="6365927"/>
            <a:ext cx="53285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Comp.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Posturographic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Body-Swad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measurements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with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Inertail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data in PD</a:t>
            </a:r>
            <a:endParaRPr lang="es-ES" sz="1400" b="1" i="1" dirty="0">
              <a:solidFill>
                <a:schemeClr val="tx1">
                  <a:lumMod val="50000"/>
                  <a:lumOff val="50000"/>
                </a:schemeClr>
              </a:solidFill>
              <a:latin typeface="Arial Narrow" pitchFamily="34" charset="0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5387" y="6041891"/>
            <a:ext cx="1765996" cy="648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4 Título"/>
          <p:cNvSpPr txBox="1">
            <a:spLocks/>
          </p:cNvSpPr>
          <p:nvPr/>
        </p:nvSpPr>
        <p:spPr>
          <a:xfrm>
            <a:off x="93474" y="1988839"/>
            <a:ext cx="7498229" cy="8653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4000" dirty="0" smtClean="0">
                <a:solidFill>
                  <a:schemeClr val="accent5">
                    <a:lumMod val="50000"/>
                  </a:schemeClr>
                </a:solidFill>
                <a:latin typeface="Arial Narrow" pitchFamily="34" charset="0"/>
              </a:rPr>
              <a:t>Clasificación de datos de fuerza</a:t>
            </a:r>
            <a:endParaRPr lang="es-ES" sz="4000" dirty="0">
              <a:solidFill>
                <a:schemeClr val="accent5">
                  <a:lumMod val="50000"/>
                </a:schemeClr>
              </a:solidFill>
              <a:latin typeface="Arial Narrow" pitchFamily="34" charset="0"/>
            </a:endParaRPr>
          </a:p>
        </p:txBody>
      </p:sp>
      <p:sp>
        <p:nvSpPr>
          <p:cNvPr id="13" name="2 Subtítulo"/>
          <p:cNvSpPr txBox="1">
            <a:spLocks/>
          </p:cNvSpPr>
          <p:nvPr/>
        </p:nvSpPr>
        <p:spPr>
          <a:xfrm>
            <a:off x="481400" y="2996952"/>
            <a:ext cx="6400800" cy="228180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Wingdings" pitchFamily="2" charset="2"/>
              <a:buChar char="ü"/>
            </a:pPr>
            <a:r>
              <a:rPr lang="es-E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¿En qué consiste el nuevo experimento?</a:t>
            </a:r>
          </a:p>
          <a:p>
            <a:pPr marL="457200" indent="-457200">
              <a:buFont typeface="Wingdings" pitchFamily="2" charset="2"/>
              <a:buChar char="ü"/>
            </a:pPr>
            <a:r>
              <a:rPr lang="es-E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¿Qué finalidad tiene?</a:t>
            </a:r>
          </a:p>
          <a:p>
            <a:pPr marL="457200" indent="-457200">
              <a:buFont typeface="Wingdings" pitchFamily="2" charset="2"/>
              <a:buChar char="ü"/>
            </a:pPr>
            <a:r>
              <a:rPr lang="es-E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PCA y PLS para la extracción de características</a:t>
            </a:r>
          </a:p>
        </p:txBody>
      </p:sp>
      <p:pic>
        <p:nvPicPr>
          <p:cNvPr id="2" name="1 Image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74" y="1988839"/>
            <a:ext cx="9144000" cy="4066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544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5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9144000" cy="1340767"/>
          </a:xfrm>
          <a:prstGeom prst="rect">
            <a:avLst/>
          </a:prstGeom>
        </p:spPr>
      </p:pic>
      <p:sp>
        <p:nvSpPr>
          <p:cNvPr id="7" name="6 Rectángulo redondeado"/>
          <p:cNvSpPr/>
          <p:nvPr/>
        </p:nvSpPr>
        <p:spPr>
          <a:xfrm>
            <a:off x="225416" y="1124744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Introducción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7" name="16 Rectángulo redondeado"/>
          <p:cNvSpPr/>
          <p:nvPr/>
        </p:nvSpPr>
        <p:spPr>
          <a:xfrm>
            <a:off x="1953608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Instrumentación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8" name="17 Rectángulo redondeado"/>
          <p:cNvSpPr/>
          <p:nvPr/>
        </p:nvSpPr>
        <p:spPr>
          <a:xfrm>
            <a:off x="3681800" y="1351500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b="1" i="1" dirty="0" smtClean="0">
                <a:solidFill>
                  <a:schemeClr val="accent5">
                    <a:lumMod val="50000"/>
                  </a:schemeClr>
                </a:solidFill>
              </a:rPr>
              <a:t>Procesamiento</a:t>
            </a:r>
            <a:endParaRPr lang="es-ES" sz="1600" b="1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8" name="7 Rectángulo redondeado"/>
          <p:cNvSpPr/>
          <p:nvPr/>
        </p:nvSpPr>
        <p:spPr>
          <a:xfrm>
            <a:off x="5436097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Aplicaciones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9" name="8 Rectángulo redondeado"/>
          <p:cNvSpPr/>
          <p:nvPr/>
        </p:nvSpPr>
        <p:spPr>
          <a:xfrm>
            <a:off x="7164289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Conclusión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0" name="9 CuadroTexto"/>
          <p:cNvSpPr txBox="1"/>
          <p:nvPr/>
        </p:nvSpPr>
        <p:spPr>
          <a:xfrm>
            <a:off x="1331640" y="6365927"/>
            <a:ext cx="53285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Comp.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Posturographic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Body-Swad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measurements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with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Inertail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data in PD</a:t>
            </a:r>
            <a:endParaRPr lang="es-ES" sz="1400" b="1" i="1" dirty="0">
              <a:solidFill>
                <a:schemeClr val="tx1">
                  <a:lumMod val="50000"/>
                  <a:lumOff val="50000"/>
                </a:schemeClr>
              </a:solidFill>
              <a:latin typeface="Arial Narrow" pitchFamily="34" charset="0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5387" y="6041891"/>
            <a:ext cx="1765996" cy="648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4 Título"/>
          <p:cNvSpPr txBox="1">
            <a:spLocks/>
          </p:cNvSpPr>
          <p:nvPr/>
        </p:nvSpPr>
        <p:spPr>
          <a:xfrm>
            <a:off x="93474" y="1988839"/>
            <a:ext cx="7498229" cy="8653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4000" dirty="0" smtClean="0">
                <a:solidFill>
                  <a:schemeClr val="accent5">
                    <a:lumMod val="50000"/>
                  </a:schemeClr>
                </a:solidFill>
                <a:latin typeface="Arial Narrow" pitchFamily="34" charset="0"/>
              </a:rPr>
              <a:t>Clasificación de datos de fuerza</a:t>
            </a:r>
            <a:endParaRPr lang="es-ES" sz="4000" dirty="0">
              <a:solidFill>
                <a:schemeClr val="accent5">
                  <a:lumMod val="50000"/>
                </a:schemeClr>
              </a:solidFill>
              <a:latin typeface="Arial Narrow" pitchFamily="34" charset="0"/>
            </a:endParaRPr>
          </a:p>
        </p:txBody>
      </p:sp>
      <p:sp>
        <p:nvSpPr>
          <p:cNvPr id="14" name="4 Título"/>
          <p:cNvSpPr txBox="1">
            <a:spLocks/>
          </p:cNvSpPr>
          <p:nvPr/>
        </p:nvSpPr>
        <p:spPr>
          <a:xfrm>
            <a:off x="226485" y="2808009"/>
            <a:ext cx="3723412" cy="3778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3200" dirty="0" smtClean="0">
                <a:solidFill>
                  <a:schemeClr val="accent5">
                    <a:lumMod val="50000"/>
                  </a:schemeClr>
                </a:solidFill>
                <a:latin typeface="Arial Narrow" pitchFamily="34" charset="0"/>
              </a:rPr>
              <a:t>Resultados PLS</a:t>
            </a:r>
            <a:endParaRPr lang="es-ES" sz="3200" dirty="0">
              <a:solidFill>
                <a:schemeClr val="accent5">
                  <a:lumMod val="50000"/>
                </a:schemeClr>
              </a:solidFill>
              <a:latin typeface="Arial Narrow" pitchFamily="34" charset="0"/>
            </a:endParaRPr>
          </a:p>
        </p:txBody>
      </p:sp>
      <p:pic>
        <p:nvPicPr>
          <p:cNvPr id="2" name="1 Image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3" y="3185896"/>
            <a:ext cx="6552729" cy="2855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755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5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9144000" cy="1340767"/>
          </a:xfrm>
          <a:prstGeom prst="rect">
            <a:avLst/>
          </a:prstGeom>
        </p:spPr>
      </p:pic>
      <p:sp>
        <p:nvSpPr>
          <p:cNvPr id="7" name="6 Rectángulo redondeado"/>
          <p:cNvSpPr/>
          <p:nvPr/>
        </p:nvSpPr>
        <p:spPr>
          <a:xfrm>
            <a:off x="225416" y="1124744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Introducción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7" name="16 Rectángulo redondeado"/>
          <p:cNvSpPr/>
          <p:nvPr/>
        </p:nvSpPr>
        <p:spPr>
          <a:xfrm>
            <a:off x="1953608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Instrumentación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8" name="17 Rectángulo redondeado"/>
          <p:cNvSpPr/>
          <p:nvPr/>
        </p:nvSpPr>
        <p:spPr>
          <a:xfrm>
            <a:off x="3681800" y="1351500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b="1" i="1" dirty="0" smtClean="0">
                <a:solidFill>
                  <a:schemeClr val="accent5">
                    <a:lumMod val="50000"/>
                  </a:schemeClr>
                </a:solidFill>
              </a:rPr>
              <a:t>Procesamiento</a:t>
            </a:r>
            <a:endParaRPr lang="es-ES" sz="1600" b="1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8" name="7 Rectángulo redondeado"/>
          <p:cNvSpPr/>
          <p:nvPr/>
        </p:nvSpPr>
        <p:spPr>
          <a:xfrm>
            <a:off x="5436097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Aplicaciones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9" name="8 Rectángulo redondeado"/>
          <p:cNvSpPr/>
          <p:nvPr/>
        </p:nvSpPr>
        <p:spPr>
          <a:xfrm>
            <a:off x="7164289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Conclusión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0" name="9 CuadroTexto"/>
          <p:cNvSpPr txBox="1"/>
          <p:nvPr/>
        </p:nvSpPr>
        <p:spPr>
          <a:xfrm>
            <a:off x="1331640" y="6365927"/>
            <a:ext cx="53285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Comp.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Posturographic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Body-Swad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measurements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with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Inertail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data in PD</a:t>
            </a:r>
            <a:endParaRPr lang="es-ES" sz="1400" b="1" i="1" dirty="0">
              <a:solidFill>
                <a:schemeClr val="tx1">
                  <a:lumMod val="50000"/>
                  <a:lumOff val="50000"/>
                </a:schemeClr>
              </a:solidFill>
              <a:latin typeface="Arial Narrow" pitchFamily="34" charset="0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5387" y="6041891"/>
            <a:ext cx="1765996" cy="648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4 Título"/>
          <p:cNvSpPr txBox="1">
            <a:spLocks/>
          </p:cNvSpPr>
          <p:nvPr/>
        </p:nvSpPr>
        <p:spPr>
          <a:xfrm>
            <a:off x="93474" y="1988839"/>
            <a:ext cx="7498229" cy="8653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4000" dirty="0" smtClean="0">
                <a:solidFill>
                  <a:schemeClr val="accent5">
                    <a:lumMod val="50000"/>
                  </a:schemeClr>
                </a:solidFill>
                <a:latin typeface="Arial Narrow" pitchFamily="34" charset="0"/>
              </a:rPr>
              <a:t>Clasificación de datos de fuerza</a:t>
            </a:r>
            <a:endParaRPr lang="es-ES" sz="4000" dirty="0">
              <a:solidFill>
                <a:schemeClr val="accent5">
                  <a:lumMod val="50000"/>
                </a:schemeClr>
              </a:solidFill>
              <a:latin typeface="Arial Narrow" pitchFamily="34" charset="0"/>
            </a:endParaRPr>
          </a:p>
        </p:txBody>
      </p:sp>
      <p:sp>
        <p:nvSpPr>
          <p:cNvPr id="14" name="4 Título"/>
          <p:cNvSpPr txBox="1">
            <a:spLocks/>
          </p:cNvSpPr>
          <p:nvPr/>
        </p:nvSpPr>
        <p:spPr>
          <a:xfrm>
            <a:off x="226485" y="2808009"/>
            <a:ext cx="3723412" cy="3778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3200" dirty="0" smtClean="0">
                <a:solidFill>
                  <a:schemeClr val="accent5">
                    <a:lumMod val="50000"/>
                  </a:schemeClr>
                </a:solidFill>
                <a:latin typeface="Arial Narrow" pitchFamily="34" charset="0"/>
              </a:rPr>
              <a:t>Resultados PLS</a:t>
            </a:r>
            <a:endParaRPr lang="es-ES" sz="3200" dirty="0">
              <a:solidFill>
                <a:schemeClr val="accent5">
                  <a:lumMod val="50000"/>
                </a:schemeClr>
              </a:solidFill>
              <a:latin typeface="Arial Narrow" pitchFamily="34" charset="0"/>
            </a:endParaRPr>
          </a:p>
        </p:txBody>
      </p:sp>
      <p:pic>
        <p:nvPicPr>
          <p:cNvPr id="2" name="1 Image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9290" y="3186639"/>
            <a:ext cx="6262413" cy="2785331"/>
          </a:xfrm>
          <a:prstGeom prst="rect">
            <a:avLst/>
          </a:prstGeom>
        </p:spPr>
      </p:pic>
      <p:pic>
        <p:nvPicPr>
          <p:cNvPr id="3" name="2 Imagen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4984" y="3359530"/>
            <a:ext cx="6051023" cy="2691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564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5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9144000" cy="1340767"/>
          </a:xfrm>
          <a:prstGeom prst="rect">
            <a:avLst/>
          </a:prstGeom>
        </p:spPr>
      </p:pic>
      <p:sp>
        <p:nvSpPr>
          <p:cNvPr id="7" name="6 Rectángulo redondeado"/>
          <p:cNvSpPr/>
          <p:nvPr/>
        </p:nvSpPr>
        <p:spPr>
          <a:xfrm>
            <a:off x="225416" y="1124744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b="1" i="1" dirty="0" smtClean="0">
                <a:solidFill>
                  <a:schemeClr val="accent5">
                    <a:lumMod val="50000"/>
                  </a:schemeClr>
                </a:solidFill>
              </a:rPr>
              <a:t>Índice</a:t>
            </a:r>
            <a:endParaRPr lang="es-ES" b="1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827584" y="1700808"/>
            <a:ext cx="6696744" cy="4176464"/>
          </a:xfrm>
        </p:spPr>
        <p:txBody>
          <a:bodyPr>
            <a:normAutofit fontScale="62500" lnSpcReduction="20000"/>
          </a:bodyPr>
          <a:lstStyle/>
          <a:p>
            <a:pPr marL="457200" indent="-457200" algn="l">
              <a:buFont typeface="Courier New" pitchFamily="49" charset="0"/>
              <a:buChar char="o"/>
            </a:pPr>
            <a:r>
              <a:rPr lang="es-ES" dirty="0" smtClean="0">
                <a:solidFill>
                  <a:schemeClr val="accent5">
                    <a:lumMod val="50000"/>
                  </a:schemeClr>
                </a:solidFill>
                <a:latin typeface="Arial Narrow" pitchFamily="34" charset="0"/>
              </a:rPr>
              <a:t>Introducción</a:t>
            </a:r>
          </a:p>
          <a:p>
            <a:pPr marL="914400" lvl="1" indent="-457200" algn="l">
              <a:buFont typeface="Arial" pitchFamily="34" charset="0"/>
              <a:buChar char="•"/>
            </a:pPr>
            <a:r>
              <a:rPr lang="es-ES" dirty="0" smtClean="0">
                <a:latin typeface="Arial Narrow" pitchFamily="34" charset="0"/>
              </a:rPr>
              <a:t>Contexto y Motivación</a:t>
            </a:r>
          </a:p>
          <a:p>
            <a:pPr marL="914400" lvl="1" indent="-457200" algn="l">
              <a:buFont typeface="Arial" pitchFamily="34" charset="0"/>
              <a:buChar char="•"/>
            </a:pPr>
            <a:r>
              <a:rPr lang="es-ES" dirty="0" smtClean="0">
                <a:latin typeface="Arial Narrow" pitchFamily="34" charset="0"/>
              </a:rPr>
              <a:t>Objetivos</a:t>
            </a:r>
          </a:p>
          <a:p>
            <a:pPr marL="914400" lvl="1" indent="-457200" algn="l">
              <a:buFont typeface="Arial" pitchFamily="34" charset="0"/>
              <a:buChar char="•"/>
            </a:pPr>
            <a:r>
              <a:rPr lang="es-ES" dirty="0" smtClean="0">
                <a:latin typeface="Arial Narrow" pitchFamily="34" charset="0"/>
              </a:rPr>
              <a:t>Estado del Arte</a:t>
            </a:r>
            <a:r>
              <a:rPr lang="es-ES" dirty="0">
                <a:latin typeface="Arial Narrow" pitchFamily="34" charset="0"/>
              </a:rPr>
              <a:t>	</a:t>
            </a:r>
            <a:endParaRPr lang="es-ES" dirty="0" smtClean="0">
              <a:latin typeface="Arial Narrow" pitchFamily="34" charset="0"/>
            </a:endParaRPr>
          </a:p>
          <a:p>
            <a:pPr marL="457200" indent="-457200" algn="l">
              <a:buFont typeface="Courier New" pitchFamily="49" charset="0"/>
              <a:buChar char="o"/>
            </a:pPr>
            <a:r>
              <a:rPr lang="es-ES" dirty="0" smtClean="0">
                <a:solidFill>
                  <a:schemeClr val="accent5">
                    <a:lumMod val="50000"/>
                  </a:schemeClr>
                </a:solidFill>
                <a:latin typeface="Arial Narrow" pitchFamily="34" charset="0"/>
              </a:rPr>
              <a:t>Instrumentación</a:t>
            </a:r>
          </a:p>
          <a:p>
            <a:pPr marL="914400" lvl="1" indent="-457200" algn="l">
              <a:buFont typeface="Arial" pitchFamily="34" charset="0"/>
              <a:buChar char="•"/>
            </a:pPr>
            <a:r>
              <a:rPr lang="es-ES" dirty="0" err="1" smtClean="0">
                <a:latin typeface="Arial Narrow" pitchFamily="34" charset="0"/>
              </a:rPr>
              <a:t>Gait</a:t>
            </a:r>
            <a:r>
              <a:rPr lang="es-ES" dirty="0" smtClean="0">
                <a:latin typeface="Arial Narrow" pitchFamily="34" charset="0"/>
              </a:rPr>
              <a:t> </a:t>
            </a:r>
            <a:r>
              <a:rPr lang="es-ES" dirty="0" err="1" smtClean="0">
                <a:latin typeface="Arial Narrow" pitchFamily="34" charset="0"/>
              </a:rPr>
              <a:t>Watch</a:t>
            </a:r>
            <a:endParaRPr lang="es-ES" dirty="0" smtClean="0">
              <a:latin typeface="Arial Narrow" pitchFamily="34" charset="0"/>
            </a:endParaRPr>
          </a:p>
          <a:p>
            <a:pPr marL="914400" lvl="1" indent="-457200" algn="l">
              <a:buFont typeface="Arial" pitchFamily="34" charset="0"/>
              <a:buChar char="•"/>
            </a:pPr>
            <a:r>
              <a:rPr lang="es-ES" dirty="0" smtClean="0">
                <a:latin typeface="Arial Narrow" pitchFamily="34" charset="0"/>
              </a:rPr>
              <a:t>Plataforma de fuerza</a:t>
            </a:r>
          </a:p>
          <a:p>
            <a:pPr marL="914400" lvl="1" indent="-457200" algn="l">
              <a:buFont typeface="Arial" pitchFamily="34" charset="0"/>
              <a:buChar char="•"/>
            </a:pPr>
            <a:r>
              <a:rPr lang="es-ES" dirty="0" err="1" smtClean="0">
                <a:latin typeface="Arial Narrow" pitchFamily="34" charset="0"/>
              </a:rPr>
              <a:t>Qualisys</a:t>
            </a:r>
            <a:r>
              <a:rPr lang="es-ES" dirty="0" smtClean="0">
                <a:latin typeface="Arial Narrow" pitchFamily="34" charset="0"/>
              </a:rPr>
              <a:t> </a:t>
            </a:r>
            <a:r>
              <a:rPr lang="es-ES" dirty="0" err="1" smtClean="0">
                <a:latin typeface="Arial Narrow" pitchFamily="34" charset="0"/>
              </a:rPr>
              <a:t>system</a:t>
            </a:r>
            <a:endParaRPr lang="es-ES" dirty="0" smtClean="0">
              <a:latin typeface="Arial Narrow" pitchFamily="34" charset="0"/>
            </a:endParaRPr>
          </a:p>
          <a:p>
            <a:pPr marL="457200" indent="-457200" algn="l">
              <a:buFont typeface="Courier New" pitchFamily="49" charset="0"/>
              <a:buChar char="o"/>
            </a:pPr>
            <a:r>
              <a:rPr lang="es-ES" dirty="0">
                <a:solidFill>
                  <a:schemeClr val="accent5">
                    <a:lumMod val="50000"/>
                  </a:schemeClr>
                </a:solidFill>
                <a:latin typeface="Arial Narrow" pitchFamily="34" charset="0"/>
              </a:rPr>
              <a:t>Procesamiento</a:t>
            </a:r>
          </a:p>
          <a:p>
            <a:pPr marL="914400" lvl="1" indent="-457200" algn="l">
              <a:buFont typeface="Arial" pitchFamily="34" charset="0"/>
              <a:buChar char="•"/>
            </a:pPr>
            <a:r>
              <a:rPr lang="es-ES" dirty="0">
                <a:latin typeface="Arial Narrow" pitchFamily="34" charset="0"/>
              </a:rPr>
              <a:t>GW vs FP</a:t>
            </a:r>
          </a:p>
          <a:p>
            <a:pPr marL="914400" lvl="1" indent="-457200" algn="l">
              <a:buFont typeface="Arial" pitchFamily="34" charset="0"/>
              <a:buChar char="•"/>
            </a:pPr>
            <a:r>
              <a:rPr lang="es-ES" dirty="0">
                <a:latin typeface="Arial Narrow" pitchFamily="34" charset="0"/>
              </a:rPr>
              <a:t>Clasificación señales de fuerza</a:t>
            </a:r>
          </a:p>
          <a:p>
            <a:pPr marL="914400" lvl="1" indent="-457200" algn="l">
              <a:buFont typeface="Arial" pitchFamily="34" charset="0"/>
              <a:buChar char="•"/>
            </a:pPr>
            <a:r>
              <a:rPr lang="es-ES" dirty="0">
                <a:latin typeface="Arial Narrow" pitchFamily="34" charset="0"/>
              </a:rPr>
              <a:t>GW vs QS</a:t>
            </a:r>
          </a:p>
          <a:p>
            <a:pPr marL="457200" indent="-457200" algn="l">
              <a:buFont typeface="Courier New" pitchFamily="49" charset="0"/>
              <a:buChar char="o"/>
            </a:pPr>
            <a:r>
              <a:rPr lang="es-ES" dirty="0">
                <a:solidFill>
                  <a:schemeClr val="accent5">
                    <a:lumMod val="50000"/>
                  </a:schemeClr>
                </a:solidFill>
                <a:latin typeface="Arial Narrow" pitchFamily="34" charset="0"/>
              </a:rPr>
              <a:t>Aplicaciones</a:t>
            </a:r>
          </a:p>
          <a:p>
            <a:pPr marL="457200" indent="-457200" algn="l">
              <a:buFont typeface="Courier New" pitchFamily="49" charset="0"/>
              <a:buChar char="o"/>
            </a:pPr>
            <a:r>
              <a:rPr lang="es-ES" dirty="0">
                <a:solidFill>
                  <a:schemeClr val="accent5">
                    <a:lumMod val="50000"/>
                  </a:schemeClr>
                </a:solidFill>
                <a:latin typeface="Arial Narrow" pitchFamily="34" charset="0"/>
              </a:rPr>
              <a:t>Conclusiones y trabajo futuro</a:t>
            </a:r>
          </a:p>
          <a:p>
            <a:pPr marL="914400" lvl="1" indent="-457200" algn="l">
              <a:buFont typeface="Arial" pitchFamily="34" charset="0"/>
              <a:buChar char="•"/>
            </a:pPr>
            <a:endParaRPr lang="es-ES" dirty="0" smtClean="0">
              <a:latin typeface="Arial Narrow" pitchFamily="34" charset="0"/>
            </a:endParaRPr>
          </a:p>
          <a:p>
            <a:pPr marL="457200" indent="-457200">
              <a:buFont typeface="Courier New" pitchFamily="49" charset="0"/>
              <a:buChar char="o"/>
            </a:pPr>
            <a:endParaRPr lang="es-E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0080" y="6025632"/>
            <a:ext cx="1765996" cy="648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1 CuadroTexto"/>
          <p:cNvSpPr txBox="1"/>
          <p:nvPr/>
        </p:nvSpPr>
        <p:spPr>
          <a:xfrm>
            <a:off x="1331640" y="6365927"/>
            <a:ext cx="53285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Comp.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Posturographic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Body-Swad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measurements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with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Inertail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data in PD</a:t>
            </a:r>
            <a:endParaRPr lang="es-ES" sz="1400" b="1" i="1" dirty="0">
              <a:solidFill>
                <a:schemeClr val="tx1">
                  <a:lumMod val="50000"/>
                  <a:lumOff val="50000"/>
                </a:schemeClr>
              </a:solidFill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719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5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9144000" cy="1340767"/>
          </a:xfrm>
          <a:prstGeom prst="rect">
            <a:avLst/>
          </a:prstGeom>
        </p:spPr>
      </p:pic>
      <p:sp>
        <p:nvSpPr>
          <p:cNvPr id="7" name="6 Rectángulo redondeado"/>
          <p:cNvSpPr/>
          <p:nvPr/>
        </p:nvSpPr>
        <p:spPr>
          <a:xfrm>
            <a:off x="225416" y="1124744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Introducción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7" name="16 Rectángulo redondeado"/>
          <p:cNvSpPr/>
          <p:nvPr/>
        </p:nvSpPr>
        <p:spPr>
          <a:xfrm>
            <a:off x="1953608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Instrumentación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8" name="17 Rectángulo redondeado"/>
          <p:cNvSpPr/>
          <p:nvPr/>
        </p:nvSpPr>
        <p:spPr>
          <a:xfrm>
            <a:off x="3681800" y="1351500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b="1" i="1" dirty="0" smtClean="0">
                <a:solidFill>
                  <a:schemeClr val="accent5">
                    <a:lumMod val="50000"/>
                  </a:schemeClr>
                </a:solidFill>
              </a:rPr>
              <a:t>Procesamiento</a:t>
            </a:r>
            <a:endParaRPr lang="es-ES" sz="1600" b="1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8" name="7 Rectángulo redondeado"/>
          <p:cNvSpPr/>
          <p:nvPr/>
        </p:nvSpPr>
        <p:spPr>
          <a:xfrm>
            <a:off x="5436097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Aplicaciones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9" name="8 Rectángulo redondeado"/>
          <p:cNvSpPr/>
          <p:nvPr/>
        </p:nvSpPr>
        <p:spPr>
          <a:xfrm>
            <a:off x="7164289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Conclusión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0" name="9 CuadroTexto"/>
          <p:cNvSpPr txBox="1"/>
          <p:nvPr/>
        </p:nvSpPr>
        <p:spPr>
          <a:xfrm>
            <a:off x="1331640" y="6365927"/>
            <a:ext cx="53285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Comp.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Posturographic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Body-Swad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measurements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with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Inertail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data in PD</a:t>
            </a:r>
            <a:endParaRPr lang="es-ES" sz="1400" b="1" i="1" dirty="0">
              <a:solidFill>
                <a:schemeClr val="tx1">
                  <a:lumMod val="50000"/>
                  <a:lumOff val="50000"/>
                </a:schemeClr>
              </a:solidFill>
              <a:latin typeface="Arial Narrow" pitchFamily="34" charset="0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5387" y="6041891"/>
            <a:ext cx="1765996" cy="648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4 Título"/>
          <p:cNvSpPr txBox="1">
            <a:spLocks/>
          </p:cNvSpPr>
          <p:nvPr/>
        </p:nvSpPr>
        <p:spPr>
          <a:xfrm>
            <a:off x="93474" y="1988839"/>
            <a:ext cx="7498229" cy="8653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4000" dirty="0" smtClean="0">
                <a:solidFill>
                  <a:schemeClr val="accent5">
                    <a:lumMod val="50000"/>
                  </a:schemeClr>
                </a:solidFill>
                <a:latin typeface="Arial Narrow" pitchFamily="34" charset="0"/>
              </a:rPr>
              <a:t>Clasificación de datos de fuerza</a:t>
            </a:r>
            <a:endParaRPr lang="es-ES" sz="4000" dirty="0">
              <a:solidFill>
                <a:schemeClr val="accent5">
                  <a:lumMod val="50000"/>
                </a:schemeClr>
              </a:solidFill>
              <a:latin typeface="Arial Narrow" pitchFamily="34" charset="0"/>
            </a:endParaRPr>
          </a:p>
        </p:txBody>
      </p:sp>
      <p:sp>
        <p:nvSpPr>
          <p:cNvPr id="14" name="4 Título"/>
          <p:cNvSpPr txBox="1">
            <a:spLocks/>
          </p:cNvSpPr>
          <p:nvPr/>
        </p:nvSpPr>
        <p:spPr>
          <a:xfrm>
            <a:off x="226485" y="2808009"/>
            <a:ext cx="3723412" cy="3778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3200" dirty="0" smtClean="0">
                <a:solidFill>
                  <a:schemeClr val="accent5">
                    <a:lumMod val="50000"/>
                  </a:schemeClr>
                </a:solidFill>
                <a:latin typeface="Arial Narrow" pitchFamily="34" charset="0"/>
              </a:rPr>
              <a:t>Resultados PCA</a:t>
            </a:r>
            <a:endParaRPr lang="es-ES" sz="3200" dirty="0">
              <a:solidFill>
                <a:schemeClr val="accent5">
                  <a:lumMod val="50000"/>
                </a:schemeClr>
              </a:solidFill>
              <a:latin typeface="Arial Narrow" pitchFamily="34" charset="0"/>
            </a:endParaRPr>
          </a:p>
        </p:txBody>
      </p:sp>
      <p:pic>
        <p:nvPicPr>
          <p:cNvPr id="2" name="1 Image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9815" y="3185894"/>
            <a:ext cx="6488569" cy="2885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405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5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9144000" cy="1340767"/>
          </a:xfrm>
          <a:prstGeom prst="rect">
            <a:avLst/>
          </a:prstGeom>
        </p:spPr>
      </p:pic>
      <p:sp>
        <p:nvSpPr>
          <p:cNvPr id="7" name="6 Rectángulo redondeado"/>
          <p:cNvSpPr/>
          <p:nvPr/>
        </p:nvSpPr>
        <p:spPr>
          <a:xfrm>
            <a:off x="225416" y="1124744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Introducción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7" name="16 Rectángulo redondeado"/>
          <p:cNvSpPr/>
          <p:nvPr/>
        </p:nvSpPr>
        <p:spPr>
          <a:xfrm>
            <a:off x="1953608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Instrumentación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8" name="17 Rectángulo redondeado"/>
          <p:cNvSpPr/>
          <p:nvPr/>
        </p:nvSpPr>
        <p:spPr>
          <a:xfrm>
            <a:off x="3681800" y="1351500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b="1" i="1" dirty="0" smtClean="0">
                <a:solidFill>
                  <a:schemeClr val="accent5">
                    <a:lumMod val="50000"/>
                  </a:schemeClr>
                </a:solidFill>
              </a:rPr>
              <a:t>Procesamiento</a:t>
            </a:r>
            <a:endParaRPr lang="es-ES" sz="1600" b="1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8" name="7 Rectángulo redondeado"/>
          <p:cNvSpPr/>
          <p:nvPr/>
        </p:nvSpPr>
        <p:spPr>
          <a:xfrm>
            <a:off x="5436097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Aplicaciones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9" name="8 Rectángulo redondeado"/>
          <p:cNvSpPr/>
          <p:nvPr/>
        </p:nvSpPr>
        <p:spPr>
          <a:xfrm>
            <a:off x="7164289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Conclusión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0" name="9 CuadroTexto"/>
          <p:cNvSpPr txBox="1"/>
          <p:nvPr/>
        </p:nvSpPr>
        <p:spPr>
          <a:xfrm>
            <a:off x="1331640" y="6365927"/>
            <a:ext cx="53285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Comp.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Posturographic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Body-Swad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measurements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with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Inertail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data in PD</a:t>
            </a:r>
            <a:endParaRPr lang="es-ES" sz="1400" b="1" i="1" dirty="0">
              <a:solidFill>
                <a:schemeClr val="tx1">
                  <a:lumMod val="50000"/>
                  <a:lumOff val="50000"/>
                </a:schemeClr>
              </a:solidFill>
              <a:latin typeface="Arial Narrow" pitchFamily="34" charset="0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5387" y="6041891"/>
            <a:ext cx="1765996" cy="648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4 Título"/>
          <p:cNvSpPr txBox="1">
            <a:spLocks/>
          </p:cNvSpPr>
          <p:nvPr/>
        </p:nvSpPr>
        <p:spPr>
          <a:xfrm>
            <a:off x="93474" y="1988839"/>
            <a:ext cx="7498229" cy="8653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4000" dirty="0" smtClean="0">
                <a:solidFill>
                  <a:schemeClr val="accent5">
                    <a:lumMod val="50000"/>
                  </a:schemeClr>
                </a:solidFill>
                <a:latin typeface="Arial Narrow" pitchFamily="34" charset="0"/>
              </a:rPr>
              <a:t>Clasificación de datos de fuerza</a:t>
            </a:r>
            <a:endParaRPr lang="es-ES" sz="4000" dirty="0">
              <a:solidFill>
                <a:schemeClr val="accent5">
                  <a:lumMod val="50000"/>
                </a:schemeClr>
              </a:solidFill>
              <a:latin typeface="Arial Narrow" pitchFamily="34" charset="0"/>
            </a:endParaRPr>
          </a:p>
        </p:txBody>
      </p:sp>
      <p:sp>
        <p:nvSpPr>
          <p:cNvPr id="14" name="4 Título"/>
          <p:cNvSpPr txBox="1">
            <a:spLocks/>
          </p:cNvSpPr>
          <p:nvPr/>
        </p:nvSpPr>
        <p:spPr>
          <a:xfrm>
            <a:off x="226485" y="2808009"/>
            <a:ext cx="3723412" cy="3778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3200" dirty="0" smtClean="0">
                <a:solidFill>
                  <a:schemeClr val="accent5">
                    <a:lumMod val="50000"/>
                  </a:schemeClr>
                </a:solidFill>
                <a:latin typeface="Arial Narrow" pitchFamily="34" charset="0"/>
              </a:rPr>
              <a:t>Resultados PCA</a:t>
            </a:r>
            <a:endParaRPr lang="es-ES" sz="3200" dirty="0">
              <a:solidFill>
                <a:schemeClr val="accent5">
                  <a:lumMod val="50000"/>
                </a:schemeClr>
              </a:solidFill>
              <a:latin typeface="Arial Narrow" pitchFamily="34" charset="0"/>
            </a:endParaRPr>
          </a:p>
        </p:txBody>
      </p:sp>
      <p:pic>
        <p:nvPicPr>
          <p:cNvPr id="2" name="1 Image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3148" y="3267549"/>
            <a:ext cx="6237706" cy="2774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339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5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9144000" cy="1340767"/>
          </a:xfrm>
          <a:prstGeom prst="rect">
            <a:avLst/>
          </a:prstGeom>
        </p:spPr>
      </p:pic>
      <p:sp>
        <p:nvSpPr>
          <p:cNvPr id="7" name="6 Rectángulo redondeado"/>
          <p:cNvSpPr/>
          <p:nvPr/>
        </p:nvSpPr>
        <p:spPr>
          <a:xfrm>
            <a:off x="225416" y="1124744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Introducción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7" name="16 Rectángulo redondeado"/>
          <p:cNvSpPr/>
          <p:nvPr/>
        </p:nvSpPr>
        <p:spPr>
          <a:xfrm>
            <a:off x="1953608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Instrumentación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8" name="17 Rectángulo redondeado"/>
          <p:cNvSpPr/>
          <p:nvPr/>
        </p:nvSpPr>
        <p:spPr>
          <a:xfrm>
            <a:off x="3681800" y="1351500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b="1" i="1" dirty="0" smtClean="0">
                <a:solidFill>
                  <a:schemeClr val="accent5">
                    <a:lumMod val="50000"/>
                  </a:schemeClr>
                </a:solidFill>
              </a:rPr>
              <a:t>Procesamiento</a:t>
            </a:r>
            <a:endParaRPr lang="es-ES" sz="1600" b="1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8" name="7 Rectángulo redondeado"/>
          <p:cNvSpPr/>
          <p:nvPr/>
        </p:nvSpPr>
        <p:spPr>
          <a:xfrm>
            <a:off x="5436097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Aplicaciones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9" name="8 Rectángulo redondeado"/>
          <p:cNvSpPr/>
          <p:nvPr/>
        </p:nvSpPr>
        <p:spPr>
          <a:xfrm>
            <a:off x="7164289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Conclusión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0" name="9 CuadroTexto"/>
          <p:cNvSpPr txBox="1"/>
          <p:nvPr/>
        </p:nvSpPr>
        <p:spPr>
          <a:xfrm>
            <a:off x="1331640" y="6365927"/>
            <a:ext cx="53285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Comp.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Posturographic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Body-Swad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measurements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with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Inertail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data in PD</a:t>
            </a:r>
            <a:endParaRPr lang="es-ES" sz="1400" b="1" i="1" dirty="0">
              <a:solidFill>
                <a:schemeClr val="tx1">
                  <a:lumMod val="50000"/>
                  <a:lumOff val="50000"/>
                </a:schemeClr>
              </a:solidFill>
              <a:latin typeface="Arial Narrow" pitchFamily="34" charset="0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5387" y="6041891"/>
            <a:ext cx="1765996" cy="648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4 Título"/>
          <p:cNvSpPr txBox="1">
            <a:spLocks/>
          </p:cNvSpPr>
          <p:nvPr/>
        </p:nvSpPr>
        <p:spPr>
          <a:xfrm>
            <a:off x="93474" y="1988839"/>
            <a:ext cx="7498229" cy="8653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4000" dirty="0" smtClean="0">
                <a:solidFill>
                  <a:schemeClr val="accent5">
                    <a:lumMod val="50000"/>
                  </a:schemeClr>
                </a:solidFill>
                <a:latin typeface="Arial Narrow" pitchFamily="34" charset="0"/>
              </a:rPr>
              <a:t>Clasificación de datos de fuerza</a:t>
            </a:r>
            <a:endParaRPr lang="es-ES" sz="4000" dirty="0">
              <a:solidFill>
                <a:schemeClr val="accent5">
                  <a:lumMod val="50000"/>
                </a:schemeClr>
              </a:solidFill>
              <a:latin typeface="Arial Narrow" pitchFamily="34" charset="0"/>
            </a:endParaRPr>
          </a:p>
        </p:txBody>
      </p:sp>
      <p:sp>
        <p:nvSpPr>
          <p:cNvPr id="14" name="4 Título"/>
          <p:cNvSpPr txBox="1">
            <a:spLocks/>
          </p:cNvSpPr>
          <p:nvPr/>
        </p:nvSpPr>
        <p:spPr>
          <a:xfrm>
            <a:off x="226485" y="2808009"/>
            <a:ext cx="3723412" cy="3778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3200" dirty="0" smtClean="0">
                <a:solidFill>
                  <a:schemeClr val="accent5">
                    <a:lumMod val="50000"/>
                  </a:schemeClr>
                </a:solidFill>
                <a:latin typeface="Arial Narrow" pitchFamily="34" charset="0"/>
              </a:rPr>
              <a:t>Curva ROC</a:t>
            </a:r>
            <a:endParaRPr lang="es-ES" sz="3200" dirty="0">
              <a:solidFill>
                <a:schemeClr val="accent5">
                  <a:lumMod val="50000"/>
                </a:schemeClr>
              </a:solidFill>
              <a:latin typeface="Arial Narrow" pitchFamily="34" charset="0"/>
            </a:endParaRPr>
          </a:p>
        </p:txBody>
      </p:sp>
      <p:pic>
        <p:nvPicPr>
          <p:cNvPr id="2" name="1 Image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3223" y="3192663"/>
            <a:ext cx="6406077" cy="2849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163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5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9144000" cy="1340767"/>
          </a:xfrm>
          <a:prstGeom prst="rect">
            <a:avLst/>
          </a:prstGeom>
        </p:spPr>
      </p:pic>
      <p:sp>
        <p:nvSpPr>
          <p:cNvPr id="7" name="6 Rectángulo redondeado"/>
          <p:cNvSpPr/>
          <p:nvPr/>
        </p:nvSpPr>
        <p:spPr>
          <a:xfrm>
            <a:off x="225416" y="1124744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Introducción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7" name="16 Rectángulo redondeado"/>
          <p:cNvSpPr/>
          <p:nvPr/>
        </p:nvSpPr>
        <p:spPr>
          <a:xfrm>
            <a:off x="1953608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Instrumentación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8" name="17 Rectángulo redondeado"/>
          <p:cNvSpPr/>
          <p:nvPr/>
        </p:nvSpPr>
        <p:spPr>
          <a:xfrm>
            <a:off x="3681800" y="1351500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b="1" i="1" dirty="0" smtClean="0">
                <a:solidFill>
                  <a:schemeClr val="accent5">
                    <a:lumMod val="50000"/>
                  </a:schemeClr>
                </a:solidFill>
              </a:rPr>
              <a:t>Procesamiento</a:t>
            </a:r>
            <a:endParaRPr lang="es-ES" sz="1600" b="1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8" name="7 Rectángulo redondeado"/>
          <p:cNvSpPr/>
          <p:nvPr/>
        </p:nvSpPr>
        <p:spPr>
          <a:xfrm>
            <a:off x="5436097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Aplicaciones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9" name="8 Rectángulo redondeado"/>
          <p:cNvSpPr/>
          <p:nvPr/>
        </p:nvSpPr>
        <p:spPr>
          <a:xfrm>
            <a:off x="7164289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Conclusión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0" name="9 CuadroTexto"/>
          <p:cNvSpPr txBox="1"/>
          <p:nvPr/>
        </p:nvSpPr>
        <p:spPr>
          <a:xfrm>
            <a:off x="1331640" y="6365927"/>
            <a:ext cx="53285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Comp.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Posturographic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Body-Swad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measurements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with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Inertail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data in PD</a:t>
            </a:r>
            <a:endParaRPr lang="es-ES" sz="1400" b="1" i="1" dirty="0">
              <a:solidFill>
                <a:schemeClr val="tx1">
                  <a:lumMod val="50000"/>
                  <a:lumOff val="50000"/>
                </a:schemeClr>
              </a:solidFill>
              <a:latin typeface="Arial Narrow" pitchFamily="34" charset="0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5387" y="6041891"/>
            <a:ext cx="1765996" cy="648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4 Título"/>
          <p:cNvSpPr txBox="1">
            <a:spLocks/>
          </p:cNvSpPr>
          <p:nvPr/>
        </p:nvSpPr>
        <p:spPr>
          <a:xfrm>
            <a:off x="93474" y="1988839"/>
            <a:ext cx="7498229" cy="8653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4000" dirty="0" err="1" smtClean="0">
                <a:solidFill>
                  <a:schemeClr val="accent5">
                    <a:lumMod val="50000"/>
                  </a:schemeClr>
                </a:solidFill>
                <a:latin typeface="Arial Narrow" pitchFamily="34" charset="0"/>
              </a:rPr>
              <a:t>Gait</a:t>
            </a:r>
            <a:r>
              <a:rPr lang="es-ES" sz="4000" dirty="0" smtClean="0">
                <a:solidFill>
                  <a:schemeClr val="accent5">
                    <a:lumMod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4000" dirty="0" err="1" smtClean="0">
                <a:solidFill>
                  <a:schemeClr val="accent5">
                    <a:lumMod val="50000"/>
                  </a:schemeClr>
                </a:solidFill>
                <a:latin typeface="Arial Narrow" pitchFamily="34" charset="0"/>
              </a:rPr>
              <a:t>Watch</a:t>
            </a:r>
            <a:r>
              <a:rPr lang="es-ES" sz="4000" dirty="0" smtClean="0">
                <a:solidFill>
                  <a:schemeClr val="accent5">
                    <a:lumMod val="50000"/>
                  </a:schemeClr>
                </a:solidFill>
                <a:latin typeface="Arial Narrow" pitchFamily="34" charset="0"/>
              </a:rPr>
              <a:t> y </a:t>
            </a:r>
            <a:r>
              <a:rPr lang="es-ES" sz="4000" dirty="0" err="1" smtClean="0">
                <a:solidFill>
                  <a:schemeClr val="accent5">
                    <a:lumMod val="50000"/>
                  </a:schemeClr>
                </a:solidFill>
                <a:latin typeface="Arial Narrow" pitchFamily="34" charset="0"/>
              </a:rPr>
              <a:t>Qualisys</a:t>
            </a:r>
            <a:r>
              <a:rPr lang="es-ES" sz="4000" dirty="0" smtClean="0">
                <a:solidFill>
                  <a:schemeClr val="accent5">
                    <a:lumMod val="50000"/>
                  </a:schemeClr>
                </a:solidFill>
                <a:latin typeface="Arial Narrow" pitchFamily="34" charset="0"/>
              </a:rPr>
              <a:t> System</a:t>
            </a:r>
            <a:endParaRPr lang="es-ES" sz="4000" dirty="0">
              <a:solidFill>
                <a:schemeClr val="accent5">
                  <a:lumMod val="50000"/>
                </a:schemeClr>
              </a:solidFill>
              <a:latin typeface="Arial Narrow" pitchFamily="34" charset="0"/>
            </a:endParaRPr>
          </a:p>
        </p:txBody>
      </p:sp>
      <p:sp>
        <p:nvSpPr>
          <p:cNvPr id="13" name="2 Subtítulo"/>
          <p:cNvSpPr txBox="1">
            <a:spLocks/>
          </p:cNvSpPr>
          <p:nvPr/>
        </p:nvSpPr>
        <p:spPr>
          <a:xfrm>
            <a:off x="481400" y="2996952"/>
            <a:ext cx="6400800" cy="22818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Wingdings" pitchFamily="2" charset="2"/>
              <a:buChar char="ü"/>
            </a:pPr>
            <a:r>
              <a:rPr lang="es-E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¿En qué consiste el nuevo experimento?</a:t>
            </a:r>
          </a:p>
          <a:p>
            <a:pPr marL="457200" indent="-457200">
              <a:buFont typeface="Wingdings" pitchFamily="2" charset="2"/>
              <a:buChar char="ü"/>
            </a:pPr>
            <a:r>
              <a:rPr lang="es-E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Cálculo del ángulo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8637" y="2708920"/>
            <a:ext cx="3667125" cy="3133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4969197"/>
            <a:ext cx="1943100" cy="619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86085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5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9144000" cy="1340767"/>
          </a:xfrm>
          <a:prstGeom prst="rect">
            <a:avLst/>
          </a:prstGeom>
        </p:spPr>
      </p:pic>
      <p:sp>
        <p:nvSpPr>
          <p:cNvPr id="7" name="6 Rectángulo redondeado"/>
          <p:cNvSpPr/>
          <p:nvPr/>
        </p:nvSpPr>
        <p:spPr>
          <a:xfrm>
            <a:off x="225416" y="1124744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Introducción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7" name="16 Rectángulo redondeado"/>
          <p:cNvSpPr/>
          <p:nvPr/>
        </p:nvSpPr>
        <p:spPr>
          <a:xfrm>
            <a:off x="1953608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Instrumentación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8" name="17 Rectángulo redondeado"/>
          <p:cNvSpPr/>
          <p:nvPr/>
        </p:nvSpPr>
        <p:spPr>
          <a:xfrm>
            <a:off x="3681800" y="1351500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b="1" i="1" dirty="0" smtClean="0">
                <a:solidFill>
                  <a:schemeClr val="accent5">
                    <a:lumMod val="50000"/>
                  </a:schemeClr>
                </a:solidFill>
              </a:rPr>
              <a:t>Procesamiento</a:t>
            </a:r>
            <a:endParaRPr lang="es-ES" sz="1600" b="1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8" name="7 Rectángulo redondeado"/>
          <p:cNvSpPr/>
          <p:nvPr/>
        </p:nvSpPr>
        <p:spPr>
          <a:xfrm>
            <a:off x="5436097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Aplicaciones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9" name="8 Rectángulo redondeado"/>
          <p:cNvSpPr/>
          <p:nvPr/>
        </p:nvSpPr>
        <p:spPr>
          <a:xfrm>
            <a:off x="7164289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Conclusión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0" name="9 CuadroTexto"/>
          <p:cNvSpPr txBox="1"/>
          <p:nvPr/>
        </p:nvSpPr>
        <p:spPr>
          <a:xfrm>
            <a:off x="1331640" y="6365927"/>
            <a:ext cx="53285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Comp.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Posturographic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Body-Swad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measurements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with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Inertail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data in PD</a:t>
            </a:r>
            <a:endParaRPr lang="es-ES" sz="1400" b="1" i="1" dirty="0">
              <a:solidFill>
                <a:schemeClr val="tx1">
                  <a:lumMod val="50000"/>
                  <a:lumOff val="50000"/>
                </a:schemeClr>
              </a:solidFill>
              <a:latin typeface="Arial Narrow" pitchFamily="34" charset="0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5387" y="6041891"/>
            <a:ext cx="1765996" cy="648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4 Título"/>
          <p:cNvSpPr txBox="1">
            <a:spLocks/>
          </p:cNvSpPr>
          <p:nvPr/>
        </p:nvSpPr>
        <p:spPr>
          <a:xfrm>
            <a:off x="93474" y="1988839"/>
            <a:ext cx="7498229" cy="8653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4000" dirty="0" err="1" smtClean="0">
                <a:solidFill>
                  <a:schemeClr val="accent5">
                    <a:lumMod val="50000"/>
                  </a:schemeClr>
                </a:solidFill>
                <a:latin typeface="Arial Narrow" pitchFamily="34" charset="0"/>
              </a:rPr>
              <a:t>Gait</a:t>
            </a:r>
            <a:r>
              <a:rPr lang="es-ES" sz="4000" dirty="0" smtClean="0">
                <a:solidFill>
                  <a:schemeClr val="accent5">
                    <a:lumMod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4000" dirty="0" err="1" smtClean="0">
                <a:solidFill>
                  <a:schemeClr val="accent5">
                    <a:lumMod val="50000"/>
                  </a:schemeClr>
                </a:solidFill>
                <a:latin typeface="Arial Narrow" pitchFamily="34" charset="0"/>
              </a:rPr>
              <a:t>Watch</a:t>
            </a:r>
            <a:r>
              <a:rPr lang="es-ES" sz="4000" dirty="0" smtClean="0">
                <a:solidFill>
                  <a:schemeClr val="accent5">
                    <a:lumMod val="50000"/>
                  </a:schemeClr>
                </a:solidFill>
                <a:latin typeface="Arial Narrow" pitchFamily="34" charset="0"/>
              </a:rPr>
              <a:t> y </a:t>
            </a:r>
            <a:r>
              <a:rPr lang="es-ES" sz="4000" dirty="0" err="1" smtClean="0">
                <a:solidFill>
                  <a:schemeClr val="accent5">
                    <a:lumMod val="50000"/>
                  </a:schemeClr>
                </a:solidFill>
                <a:latin typeface="Arial Narrow" pitchFamily="34" charset="0"/>
              </a:rPr>
              <a:t>Qualisys</a:t>
            </a:r>
            <a:r>
              <a:rPr lang="es-ES" sz="4000" dirty="0" smtClean="0">
                <a:solidFill>
                  <a:schemeClr val="accent5">
                    <a:lumMod val="50000"/>
                  </a:schemeClr>
                </a:solidFill>
                <a:latin typeface="Arial Narrow" pitchFamily="34" charset="0"/>
              </a:rPr>
              <a:t> System</a:t>
            </a:r>
            <a:endParaRPr lang="es-ES" sz="4000" dirty="0">
              <a:solidFill>
                <a:schemeClr val="accent5">
                  <a:lumMod val="50000"/>
                </a:schemeClr>
              </a:solidFill>
              <a:latin typeface="Arial Narrow" pitchFamily="34" charset="0"/>
            </a:endParaRPr>
          </a:p>
        </p:txBody>
      </p:sp>
      <p:sp>
        <p:nvSpPr>
          <p:cNvPr id="14" name="4 Título"/>
          <p:cNvSpPr txBox="1">
            <a:spLocks/>
          </p:cNvSpPr>
          <p:nvPr/>
        </p:nvSpPr>
        <p:spPr>
          <a:xfrm>
            <a:off x="226484" y="2808009"/>
            <a:ext cx="5065595" cy="3778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3200" dirty="0" smtClean="0">
                <a:solidFill>
                  <a:schemeClr val="accent5">
                    <a:lumMod val="50000"/>
                  </a:schemeClr>
                </a:solidFill>
                <a:latin typeface="Arial Narrow" pitchFamily="34" charset="0"/>
              </a:rPr>
              <a:t>Características extraídas</a:t>
            </a:r>
            <a:endParaRPr lang="es-ES" sz="3200" dirty="0">
              <a:solidFill>
                <a:schemeClr val="accent5">
                  <a:lumMod val="50000"/>
                </a:schemeClr>
              </a:solidFill>
              <a:latin typeface="Arial Narrow" pitchFamily="34" charset="0"/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0330" y="3227472"/>
            <a:ext cx="5663341" cy="28144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49877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5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9144000" cy="1340767"/>
          </a:xfrm>
          <a:prstGeom prst="rect">
            <a:avLst/>
          </a:prstGeom>
        </p:spPr>
      </p:pic>
      <p:sp>
        <p:nvSpPr>
          <p:cNvPr id="7" name="6 Rectángulo redondeado"/>
          <p:cNvSpPr/>
          <p:nvPr/>
        </p:nvSpPr>
        <p:spPr>
          <a:xfrm>
            <a:off x="225416" y="1124744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Introducción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7" name="16 Rectángulo redondeado"/>
          <p:cNvSpPr/>
          <p:nvPr/>
        </p:nvSpPr>
        <p:spPr>
          <a:xfrm>
            <a:off x="1953608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Instrumentación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8" name="17 Rectángulo redondeado"/>
          <p:cNvSpPr/>
          <p:nvPr/>
        </p:nvSpPr>
        <p:spPr>
          <a:xfrm>
            <a:off x="3681800" y="1351500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b="1" i="1" dirty="0" smtClean="0">
                <a:solidFill>
                  <a:schemeClr val="accent5">
                    <a:lumMod val="50000"/>
                  </a:schemeClr>
                </a:solidFill>
              </a:rPr>
              <a:t>Procesamiento</a:t>
            </a:r>
            <a:endParaRPr lang="es-ES" sz="1600" b="1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8" name="7 Rectángulo redondeado"/>
          <p:cNvSpPr/>
          <p:nvPr/>
        </p:nvSpPr>
        <p:spPr>
          <a:xfrm>
            <a:off x="5436097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Aplicaciones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9" name="8 Rectángulo redondeado"/>
          <p:cNvSpPr/>
          <p:nvPr/>
        </p:nvSpPr>
        <p:spPr>
          <a:xfrm>
            <a:off x="7164289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Conclusión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0" name="9 CuadroTexto"/>
          <p:cNvSpPr txBox="1"/>
          <p:nvPr/>
        </p:nvSpPr>
        <p:spPr>
          <a:xfrm>
            <a:off x="1331640" y="6365927"/>
            <a:ext cx="53285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Comp.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Posturographic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Body-Swad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measurements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with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Inertail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data in PD</a:t>
            </a:r>
            <a:endParaRPr lang="es-ES" sz="1400" b="1" i="1" dirty="0">
              <a:solidFill>
                <a:schemeClr val="tx1">
                  <a:lumMod val="50000"/>
                  <a:lumOff val="50000"/>
                </a:schemeClr>
              </a:solidFill>
              <a:latin typeface="Arial Narrow" pitchFamily="34" charset="0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5387" y="6041891"/>
            <a:ext cx="1765996" cy="648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4 Título"/>
          <p:cNvSpPr txBox="1">
            <a:spLocks/>
          </p:cNvSpPr>
          <p:nvPr/>
        </p:nvSpPr>
        <p:spPr>
          <a:xfrm>
            <a:off x="93474" y="1988839"/>
            <a:ext cx="7498229" cy="8653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4000" dirty="0" err="1" smtClean="0">
                <a:solidFill>
                  <a:schemeClr val="accent5">
                    <a:lumMod val="50000"/>
                  </a:schemeClr>
                </a:solidFill>
                <a:latin typeface="Arial Narrow" pitchFamily="34" charset="0"/>
              </a:rPr>
              <a:t>Gait</a:t>
            </a:r>
            <a:r>
              <a:rPr lang="es-ES" sz="4000" dirty="0" smtClean="0">
                <a:solidFill>
                  <a:schemeClr val="accent5">
                    <a:lumMod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4000" dirty="0" err="1" smtClean="0">
                <a:solidFill>
                  <a:schemeClr val="accent5">
                    <a:lumMod val="50000"/>
                  </a:schemeClr>
                </a:solidFill>
                <a:latin typeface="Arial Narrow" pitchFamily="34" charset="0"/>
              </a:rPr>
              <a:t>Watch</a:t>
            </a:r>
            <a:r>
              <a:rPr lang="es-ES" sz="4000" dirty="0" smtClean="0">
                <a:solidFill>
                  <a:schemeClr val="accent5">
                    <a:lumMod val="50000"/>
                  </a:schemeClr>
                </a:solidFill>
                <a:latin typeface="Arial Narrow" pitchFamily="34" charset="0"/>
              </a:rPr>
              <a:t> y </a:t>
            </a:r>
            <a:r>
              <a:rPr lang="es-ES" sz="4000" dirty="0" err="1" smtClean="0">
                <a:solidFill>
                  <a:schemeClr val="accent5">
                    <a:lumMod val="50000"/>
                  </a:schemeClr>
                </a:solidFill>
                <a:latin typeface="Arial Narrow" pitchFamily="34" charset="0"/>
              </a:rPr>
              <a:t>Qualisys</a:t>
            </a:r>
            <a:r>
              <a:rPr lang="es-ES" sz="4000" dirty="0" smtClean="0">
                <a:solidFill>
                  <a:schemeClr val="accent5">
                    <a:lumMod val="50000"/>
                  </a:schemeClr>
                </a:solidFill>
                <a:latin typeface="Arial Narrow" pitchFamily="34" charset="0"/>
              </a:rPr>
              <a:t> System</a:t>
            </a:r>
            <a:endParaRPr lang="es-ES" sz="4000" dirty="0">
              <a:solidFill>
                <a:schemeClr val="accent5">
                  <a:lumMod val="50000"/>
                </a:schemeClr>
              </a:solidFill>
              <a:latin typeface="Arial Narrow" pitchFamily="34" charset="0"/>
            </a:endParaRPr>
          </a:p>
        </p:txBody>
      </p:sp>
      <p:sp>
        <p:nvSpPr>
          <p:cNvPr id="14" name="4 Título"/>
          <p:cNvSpPr txBox="1">
            <a:spLocks/>
          </p:cNvSpPr>
          <p:nvPr/>
        </p:nvSpPr>
        <p:spPr>
          <a:xfrm>
            <a:off x="226484" y="2808009"/>
            <a:ext cx="5065595" cy="3778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3200" dirty="0" smtClean="0">
                <a:solidFill>
                  <a:schemeClr val="accent5">
                    <a:lumMod val="50000"/>
                  </a:schemeClr>
                </a:solidFill>
                <a:latin typeface="Arial Narrow" pitchFamily="34" charset="0"/>
              </a:rPr>
              <a:t>Resultados</a:t>
            </a:r>
            <a:endParaRPr lang="es-ES" sz="3200" dirty="0">
              <a:solidFill>
                <a:schemeClr val="accent5">
                  <a:lumMod val="50000"/>
                </a:schemeClr>
              </a:solidFill>
              <a:latin typeface="Arial Narrow" pitchFamily="34" charset="0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4708" y="3284984"/>
            <a:ext cx="7052548" cy="2592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260" y="3319442"/>
            <a:ext cx="6973586" cy="25578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6491" y="3429000"/>
            <a:ext cx="6873014" cy="24482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30136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0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0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0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5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9144000" cy="1340767"/>
          </a:xfrm>
          <a:prstGeom prst="rect">
            <a:avLst/>
          </a:prstGeom>
        </p:spPr>
      </p:pic>
      <p:sp>
        <p:nvSpPr>
          <p:cNvPr id="7" name="6 Rectángulo redondeado"/>
          <p:cNvSpPr/>
          <p:nvPr/>
        </p:nvSpPr>
        <p:spPr>
          <a:xfrm>
            <a:off x="225416" y="1124744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Introducción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7" name="16 Rectángulo redondeado"/>
          <p:cNvSpPr/>
          <p:nvPr/>
        </p:nvSpPr>
        <p:spPr>
          <a:xfrm>
            <a:off x="1953608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Instrumentación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8" name="17 Rectángulo redondeado"/>
          <p:cNvSpPr/>
          <p:nvPr/>
        </p:nvSpPr>
        <p:spPr>
          <a:xfrm>
            <a:off x="3681800" y="1351500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b="1" i="1" dirty="0" smtClean="0">
                <a:solidFill>
                  <a:schemeClr val="accent5">
                    <a:lumMod val="50000"/>
                  </a:schemeClr>
                </a:solidFill>
              </a:rPr>
              <a:t>Procesamiento</a:t>
            </a:r>
            <a:endParaRPr lang="es-ES" sz="1600" b="1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8" name="7 Rectángulo redondeado"/>
          <p:cNvSpPr/>
          <p:nvPr/>
        </p:nvSpPr>
        <p:spPr>
          <a:xfrm>
            <a:off x="5436097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Aplicaciones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9" name="8 Rectángulo redondeado"/>
          <p:cNvSpPr/>
          <p:nvPr/>
        </p:nvSpPr>
        <p:spPr>
          <a:xfrm>
            <a:off x="7164289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Conclusión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0" name="9 CuadroTexto"/>
          <p:cNvSpPr txBox="1"/>
          <p:nvPr/>
        </p:nvSpPr>
        <p:spPr>
          <a:xfrm>
            <a:off x="1331640" y="6365927"/>
            <a:ext cx="53285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Comp.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Posturographic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Body-Swad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measurements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with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Inertail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data in PD</a:t>
            </a:r>
            <a:endParaRPr lang="es-ES" sz="1400" b="1" i="1" dirty="0">
              <a:solidFill>
                <a:schemeClr val="tx1">
                  <a:lumMod val="50000"/>
                  <a:lumOff val="50000"/>
                </a:schemeClr>
              </a:solidFill>
              <a:latin typeface="Arial Narrow" pitchFamily="34" charset="0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5387" y="6041891"/>
            <a:ext cx="1765996" cy="648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4 Título"/>
          <p:cNvSpPr txBox="1">
            <a:spLocks/>
          </p:cNvSpPr>
          <p:nvPr/>
        </p:nvSpPr>
        <p:spPr>
          <a:xfrm>
            <a:off x="93474" y="1988839"/>
            <a:ext cx="7498229" cy="8653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4000" dirty="0" err="1" smtClean="0">
                <a:solidFill>
                  <a:schemeClr val="accent5">
                    <a:lumMod val="50000"/>
                  </a:schemeClr>
                </a:solidFill>
                <a:latin typeface="Arial Narrow" pitchFamily="34" charset="0"/>
              </a:rPr>
              <a:t>Gait</a:t>
            </a:r>
            <a:r>
              <a:rPr lang="es-ES" sz="4000" dirty="0" smtClean="0">
                <a:solidFill>
                  <a:schemeClr val="accent5">
                    <a:lumMod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4000" dirty="0" err="1" smtClean="0">
                <a:solidFill>
                  <a:schemeClr val="accent5">
                    <a:lumMod val="50000"/>
                  </a:schemeClr>
                </a:solidFill>
                <a:latin typeface="Arial Narrow" pitchFamily="34" charset="0"/>
              </a:rPr>
              <a:t>Watch</a:t>
            </a:r>
            <a:r>
              <a:rPr lang="es-ES" sz="4000" dirty="0" smtClean="0">
                <a:solidFill>
                  <a:schemeClr val="accent5">
                    <a:lumMod val="50000"/>
                  </a:schemeClr>
                </a:solidFill>
                <a:latin typeface="Arial Narrow" pitchFamily="34" charset="0"/>
              </a:rPr>
              <a:t> y </a:t>
            </a:r>
            <a:r>
              <a:rPr lang="es-ES" sz="4000" dirty="0" err="1" smtClean="0">
                <a:solidFill>
                  <a:schemeClr val="accent5">
                    <a:lumMod val="50000"/>
                  </a:schemeClr>
                </a:solidFill>
                <a:latin typeface="Arial Narrow" pitchFamily="34" charset="0"/>
              </a:rPr>
              <a:t>Qualisys</a:t>
            </a:r>
            <a:r>
              <a:rPr lang="es-ES" sz="4000" dirty="0" smtClean="0">
                <a:solidFill>
                  <a:schemeClr val="accent5">
                    <a:lumMod val="50000"/>
                  </a:schemeClr>
                </a:solidFill>
                <a:latin typeface="Arial Narrow" pitchFamily="34" charset="0"/>
              </a:rPr>
              <a:t> System</a:t>
            </a:r>
            <a:endParaRPr lang="es-ES" sz="4000" dirty="0">
              <a:solidFill>
                <a:schemeClr val="accent5">
                  <a:lumMod val="50000"/>
                </a:schemeClr>
              </a:solidFill>
              <a:latin typeface="Arial Narrow" pitchFamily="34" charset="0"/>
            </a:endParaRPr>
          </a:p>
        </p:txBody>
      </p:sp>
      <p:sp>
        <p:nvSpPr>
          <p:cNvPr id="14" name="4 Título"/>
          <p:cNvSpPr txBox="1">
            <a:spLocks/>
          </p:cNvSpPr>
          <p:nvPr/>
        </p:nvSpPr>
        <p:spPr>
          <a:xfrm>
            <a:off x="226484" y="2808009"/>
            <a:ext cx="5065595" cy="3778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3200" dirty="0" smtClean="0">
                <a:solidFill>
                  <a:schemeClr val="accent5">
                    <a:lumMod val="50000"/>
                  </a:schemeClr>
                </a:solidFill>
                <a:latin typeface="Arial Narrow" pitchFamily="34" charset="0"/>
              </a:rPr>
              <a:t>Resultados</a:t>
            </a:r>
            <a:endParaRPr lang="es-ES" sz="3200" dirty="0">
              <a:solidFill>
                <a:schemeClr val="accent5">
                  <a:lumMod val="50000"/>
                </a:schemeClr>
              </a:solidFill>
              <a:latin typeface="Arial Narrow" pitchFamily="34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689" y="3185894"/>
            <a:ext cx="5747697" cy="28738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0848" y="3185894"/>
            <a:ext cx="5754539" cy="29456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6587" y="3185080"/>
            <a:ext cx="5778799" cy="31808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94003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5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9144000" cy="1340767"/>
          </a:xfrm>
          <a:prstGeom prst="rect">
            <a:avLst/>
          </a:prstGeom>
        </p:spPr>
      </p:pic>
      <p:sp>
        <p:nvSpPr>
          <p:cNvPr id="7" name="6 Rectángulo redondeado"/>
          <p:cNvSpPr/>
          <p:nvPr/>
        </p:nvSpPr>
        <p:spPr>
          <a:xfrm>
            <a:off x="225416" y="1124744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Introducción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7" name="16 Rectángulo redondeado"/>
          <p:cNvSpPr/>
          <p:nvPr/>
        </p:nvSpPr>
        <p:spPr>
          <a:xfrm>
            <a:off x="1953608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Instrumentación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8" name="17 Rectángulo redondeado"/>
          <p:cNvSpPr/>
          <p:nvPr/>
        </p:nvSpPr>
        <p:spPr>
          <a:xfrm>
            <a:off x="3688580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Procesamiento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8" name="7 Rectángulo redondeado"/>
          <p:cNvSpPr/>
          <p:nvPr/>
        </p:nvSpPr>
        <p:spPr>
          <a:xfrm>
            <a:off x="5436097" y="1334523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b="1" i="1" dirty="0" smtClean="0">
                <a:solidFill>
                  <a:schemeClr val="accent5">
                    <a:lumMod val="50000"/>
                  </a:schemeClr>
                </a:solidFill>
              </a:rPr>
              <a:t>Aplicaciones</a:t>
            </a:r>
            <a:endParaRPr lang="es-ES" sz="1600" b="1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9" name="8 Rectángulo redondeado"/>
          <p:cNvSpPr/>
          <p:nvPr/>
        </p:nvSpPr>
        <p:spPr>
          <a:xfrm>
            <a:off x="7164289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Conclusión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2492896"/>
            <a:ext cx="6400800" cy="3145904"/>
          </a:xfrm>
        </p:spPr>
        <p:txBody>
          <a:bodyPr/>
          <a:lstStyle/>
          <a:p>
            <a:pPr marL="457200" indent="-457200" algn="l">
              <a:buFont typeface="Wingdings" pitchFamily="2" charset="2"/>
              <a:buChar char="ü"/>
            </a:pPr>
            <a:r>
              <a:rPr lang="es-ES" dirty="0" smtClean="0">
                <a:latin typeface="Arial Narrow" pitchFamily="34" charset="0"/>
              </a:rPr>
              <a:t>Enfermedades Neurológicas y Musculares.</a:t>
            </a:r>
          </a:p>
          <a:p>
            <a:pPr marL="457200" indent="-457200" algn="l">
              <a:buFont typeface="Wingdings" pitchFamily="2" charset="2"/>
              <a:buChar char="ü"/>
            </a:pPr>
            <a:r>
              <a:rPr lang="es-ES" dirty="0" smtClean="0">
                <a:latin typeface="Arial Narrow" pitchFamily="34" charset="0"/>
              </a:rPr>
              <a:t>Trastornos de sueño.</a:t>
            </a:r>
          </a:p>
          <a:p>
            <a:pPr marL="457200" indent="-457200" algn="l">
              <a:buFont typeface="Wingdings" pitchFamily="2" charset="2"/>
              <a:buChar char="ü"/>
            </a:pPr>
            <a:r>
              <a:rPr lang="es-ES" dirty="0" smtClean="0">
                <a:latin typeface="Arial Narrow" pitchFamily="34" charset="0"/>
              </a:rPr>
              <a:t>Actividades diarias.</a:t>
            </a:r>
          </a:p>
          <a:p>
            <a:pPr marL="457200" indent="-457200" algn="l">
              <a:buFont typeface="Wingdings" pitchFamily="2" charset="2"/>
              <a:buChar char="ü"/>
            </a:pPr>
            <a:r>
              <a:rPr lang="es-ES" dirty="0" smtClean="0">
                <a:latin typeface="Arial Narrow" pitchFamily="34" charset="0"/>
              </a:rPr>
              <a:t>Idea de Negocio.</a:t>
            </a:r>
            <a:endParaRPr lang="es-ES" dirty="0">
              <a:latin typeface="Arial Narrow" pitchFamily="34" charset="0"/>
            </a:endParaRPr>
          </a:p>
        </p:txBody>
      </p:sp>
      <p:sp>
        <p:nvSpPr>
          <p:cNvPr id="10" name="9 CuadroTexto"/>
          <p:cNvSpPr txBox="1"/>
          <p:nvPr/>
        </p:nvSpPr>
        <p:spPr>
          <a:xfrm>
            <a:off x="1331640" y="6365927"/>
            <a:ext cx="53285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Comp.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Posturographic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Body-Swad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measurements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with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Inertail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data in PD</a:t>
            </a:r>
            <a:endParaRPr lang="es-ES" sz="1400" b="1" i="1" dirty="0">
              <a:solidFill>
                <a:schemeClr val="tx1">
                  <a:lumMod val="50000"/>
                  <a:lumOff val="50000"/>
                </a:schemeClr>
              </a:solidFill>
              <a:latin typeface="Arial Narrow" pitchFamily="34" charset="0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5387" y="6041891"/>
            <a:ext cx="1765996" cy="648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3 Imagen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4383" y="4581128"/>
            <a:ext cx="1553757" cy="111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215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5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9144000" cy="1340767"/>
          </a:xfrm>
          <a:prstGeom prst="rect">
            <a:avLst/>
          </a:prstGeom>
        </p:spPr>
      </p:pic>
      <p:sp>
        <p:nvSpPr>
          <p:cNvPr id="7" name="6 Rectángulo redondeado"/>
          <p:cNvSpPr/>
          <p:nvPr/>
        </p:nvSpPr>
        <p:spPr>
          <a:xfrm>
            <a:off x="225416" y="1124744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Introducción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7" name="16 Rectángulo redondeado"/>
          <p:cNvSpPr/>
          <p:nvPr/>
        </p:nvSpPr>
        <p:spPr>
          <a:xfrm>
            <a:off x="1953608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Instrumentación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8" name="17 Rectángulo redondeado"/>
          <p:cNvSpPr/>
          <p:nvPr/>
        </p:nvSpPr>
        <p:spPr>
          <a:xfrm>
            <a:off x="3688580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Procesamiento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8" name="7 Rectángulo redondeado"/>
          <p:cNvSpPr/>
          <p:nvPr/>
        </p:nvSpPr>
        <p:spPr>
          <a:xfrm>
            <a:off x="5436097" y="1334523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b="1" i="1" dirty="0" smtClean="0">
                <a:solidFill>
                  <a:schemeClr val="accent5">
                    <a:lumMod val="50000"/>
                  </a:schemeClr>
                </a:solidFill>
              </a:rPr>
              <a:t>Aplicaciones</a:t>
            </a:r>
            <a:endParaRPr lang="es-ES" sz="1600" b="1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9" name="8 Rectángulo redondeado"/>
          <p:cNvSpPr/>
          <p:nvPr/>
        </p:nvSpPr>
        <p:spPr>
          <a:xfrm>
            <a:off x="7164289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Conclusión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2" name="1 Subtítulo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5" name="4 Imag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562" y="1810660"/>
            <a:ext cx="9144000" cy="5029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278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5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9144000" cy="1340767"/>
          </a:xfrm>
          <a:prstGeom prst="rect">
            <a:avLst/>
          </a:prstGeom>
        </p:spPr>
      </p:pic>
      <p:sp>
        <p:nvSpPr>
          <p:cNvPr id="7" name="6 Rectángulo redondeado"/>
          <p:cNvSpPr/>
          <p:nvPr/>
        </p:nvSpPr>
        <p:spPr>
          <a:xfrm>
            <a:off x="225416" y="1124744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Introducción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7" name="16 Rectángulo redondeado"/>
          <p:cNvSpPr/>
          <p:nvPr/>
        </p:nvSpPr>
        <p:spPr>
          <a:xfrm>
            <a:off x="1953608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Instrumentación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8" name="17 Rectángulo redondeado"/>
          <p:cNvSpPr/>
          <p:nvPr/>
        </p:nvSpPr>
        <p:spPr>
          <a:xfrm>
            <a:off x="3688580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Procesamiento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8" name="7 Rectángulo redondeado"/>
          <p:cNvSpPr/>
          <p:nvPr/>
        </p:nvSpPr>
        <p:spPr>
          <a:xfrm>
            <a:off x="5436097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Aplicaciones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9" name="8 Rectángulo redondeado"/>
          <p:cNvSpPr/>
          <p:nvPr/>
        </p:nvSpPr>
        <p:spPr>
          <a:xfrm>
            <a:off x="7179453" y="1340768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b="1" i="1" dirty="0" smtClean="0">
                <a:solidFill>
                  <a:schemeClr val="accent5">
                    <a:lumMod val="50000"/>
                  </a:schemeClr>
                </a:solidFill>
              </a:rPr>
              <a:t>Conclusión</a:t>
            </a:r>
            <a:endParaRPr lang="es-ES" sz="1600" b="1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0" name="9 CuadroTexto"/>
          <p:cNvSpPr txBox="1"/>
          <p:nvPr/>
        </p:nvSpPr>
        <p:spPr>
          <a:xfrm>
            <a:off x="1331640" y="6365927"/>
            <a:ext cx="53285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Comp.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Posturographic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Body-Swad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measurements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with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Inertail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data in PD</a:t>
            </a:r>
            <a:endParaRPr lang="es-ES" sz="1400" b="1" i="1" dirty="0">
              <a:solidFill>
                <a:schemeClr val="tx1">
                  <a:lumMod val="50000"/>
                  <a:lumOff val="50000"/>
                </a:schemeClr>
              </a:solidFill>
              <a:latin typeface="Arial Narrow" pitchFamily="34" charset="0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5387" y="6041891"/>
            <a:ext cx="1765996" cy="648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4 Título"/>
          <p:cNvSpPr txBox="1">
            <a:spLocks/>
          </p:cNvSpPr>
          <p:nvPr/>
        </p:nvSpPr>
        <p:spPr>
          <a:xfrm>
            <a:off x="93474" y="1988839"/>
            <a:ext cx="7498229" cy="8653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4000" dirty="0" smtClean="0">
                <a:solidFill>
                  <a:schemeClr val="accent5">
                    <a:lumMod val="50000"/>
                  </a:schemeClr>
                </a:solidFill>
                <a:latin typeface="Arial Narrow" pitchFamily="34" charset="0"/>
              </a:rPr>
              <a:t>Conclusiones</a:t>
            </a:r>
            <a:endParaRPr lang="es-ES" sz="4000" dirty="0">
              <a:solidFill>
                <a:schemeClr val="accent5">
                  <a:lumMod val="50000"/>
                </a:schemeClr>
              </a:solidFill>
              <a:latin typeface="Arial Narrow" pitchFamily="34" charset="0"/>
            </a:endParaRPr>
          </a:p>
        </p:txBody>
      </p:sp>
      <p:pic>
        <p:nvPicPr>
          <p:cNvPr id="2" name="1 Imagen"/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encilGrayscale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1297" y="2294384"/>
            <a:ext cx="4162703" cy="3468919"/>
          </a:xfrm>
          <a:prstGeom prst="rect">
            <a:avLst/>
          </a:prstGeom>
        </p:spPr>
      </p:pic>
      <p:sp>
        <p:nvSpPr>
          <p:cNvPr id="15" name="2 Subtítulo"/>
          <p:cNvSpPr>
            <a:spLocks noGrp="1"/>
          </p:cNvSpPr>
          <p:nvPr>
            <p:ph type="subTitle" idx="1"/>
          </p:nvPr>
        </p:nvSpPr>
        <p:spPr>
          <a:xfrm>
            <a:off x="435945" y="2718182"/>
            <a:ext cx="7624935" cy="3810896"/>
          </a:xfrm>
        </p:spPr>
        <p:txBody>
          <a:bodyPr>
            <a:normAutofit fontScale="62500" lnSpcReduction="20000"/>
          </a:bodyPr>
          <a:lstStyle/>
          <a:p>
            <a:pPr marL="457200" indent="-457200" algn="l">
              <a:buFont typeface="Wingdings" pitchFamily="2" charset="2"/>
              <a:buChar char="ü"/>
            </a:pPr>
            <a:r>
              <a:rPr lang="es-ES" dirty="0" smtClean="0">
                <a:latin typeface="Arial Narrow" pitchFamily="34" charset="0"/>
              </a:rPr>
              <a:t>Sincronización</a:t>
            </a:r>
          </a:p>
          <a:p>
            <a:pPr marL="914400" lvl="1" indent="-457200" algn="l">
              <a:buFont typeface="Arial" pitchFamily="34" charset="0"/>
              <a:buChar char="•"/>
            </a:pPr>
            <a:r>
              <a:rPr lang="es-ES" dirty="0" smtClean="0">
                <a:latin typeface="Arial Narrow" pitchFamily="34" charset="0"/>
              </a:rPr>
              <a:t>Señales apropiadas para hacer la sincronización</a:t>
            </a:r>
          </a:p>
          <a:p>
            <a:pPr marL="914400" lvl="1" indent="-457200" algn="l">
              <a:buFont typeface="Arial" pitchFamily="34" charset="0"/>
              <a:buChar char="•"/>
            </a:pPr>
            <a:r>
              <a:rPr lang="es-ES" dirty="0" smtClean="0">
                <a:latin typeface="Arial Narrow" pitchFamily="34" charset="0"/>
              </a:rPr>
              <a:t>Algoritmo para detección de actividad</a:t>
            </a:r>
          </a:p>
          <a:p>
            <a:pPr marL="457200" indent="-457200" algn="l">
              <a:buFont typeface="Wingdings" pitchFamily="2" charset="2"/>
              <a:buChar char="ü"/>
            </a:pPr>
            <a:r>
              <a:rPr lang="es-ES" dirty="0" smtClean="0">
                <a:latin typeface="Arial Narrow" pitchFamily="34" charset="0"/>
              </a:rPr>
              <a:t>Análisis </a:t>
            </a:r>
            <a:r>
              <a:rPr lang="es-ES" dirty="0" smtClean="0">
                <a:latin typeface="Arial Narrow" pitchFamily="34" charset="0"/>
              </a:rPr>
              <a:t>APA</a:t>
            </a:r>
          </a:p>
          <a:p>
            <a:pPr marL="914400" lvl="1" indent="-457200" algn="l">
              <a:buFont typeface="Arial" pitchFamily="34" charset="0"/>
              <a:buChar char="•"/>
            </a:pPr>
            <a:r>
              <a:rPr lang="es-ES" dirty="0">
                <a:latin typeface="Arial Narrow" pitchFamily="34" charset="0"/>
              </a:rPr>
              <a:t>Hay un patrón que permite caracterizar el movimiento de la marcha</a:t>
            </a:r>
          </a:p>
          <a:p>
            <a:pPr marL="914400" lvl="1" indent="-457200" algn="l">
              <a:buFont typeface="Arial" pitchFamily="34" charset="0"/>
              <a:buChar char="•"/>
            </a:pPr>
            <a:r>
              <a:rPr lang="es-ES" dirty="0">
                <a:latin typeface="Arial Narrow" pitchFamily="34" charset="0"/>
              </a:rPr>
              <a:t>Características más </a:t>
            </a:r>
            <a:r>
              <a:rPr lang="es-ES" dirty="0" smtClean="0">
                <a:latin typeface="Arial Narrow" pitchFamily="34" charset="0"/>
              </a:rPr>
              <a:t>adecuadas: picos y algoritmo PCA</a:t>
            </a:r>
          </a:p>
          <a:p>
            <a:pPr marL="457200" indent="-457200" algn="l">
              <a:buFont typeface="Wingdings" pitchFamily="2" charset="2"/>
              <a:buChar char="ü"/>
            </a:pPr>
            <a:r>
              <a:rPr lang="es-ES" dirty="0" smtClean="0">
                <a:latin typeface="Arial Narrow" pitchFamily="34" charset="0"/>
              </a:rPr>
              <a:t>Clasificación de datos de fuerza</a:t>
            </a:r>
          </a:p>
          <a:p>
            <a:pPr marL="914400" lvl="1" indent="-457200" algn="l">
              <a:buFont typeface="Arial" pitchFamily="34" charset="0"/>
              <a:buChar char="•"/>
            </a:pPr>
            <a:r>
              <a:rPr lang="es-ES" dirty="0" smtClean="0">
                <a:latin typeface="Arial Narrow" pitchFamily="34" charset="0"/>
              </a:rPr>
              <a:t>Se puede realizar una clasificación</a:t>
            </a:r>
          </a:p>
          <a:p>
            <a:pPr marL="914400" lvl="1" indent="-457200" algn="l">
              <a:buFont typeface="Arial" pitchFamily="34" charset="0"/>
              <a:buChar char="•"/>
            </a:pPr>
            <a:r>
              <a:rPr lang="es-ES" dirty="0" smtClean="0">
                <a:latin typeface="Arial Narrow" pitchFamily="34" charset="0"/>
              </a:rPr>
              <a:t>PCA vs PLS</a:t>
            </a:r>
          </a:p>
          <a:p>
            <a:pPr marL="457200" indent="-457200" algn="l">
              <a:buFont typeface="Wingdings" pitchFamily="2" charset="2"/>
              <a:buChar char="ü"/>
            </a:pPr>
            <a:r>
              <a:rPr lang="es-ES" dirty="0" smtClean="0">
                <a:latin typeface="Arial Narrow" pitchFamily="34" charset="0"/>
              </a:rPr>
              <a:t>QS vs GW</a:t>
            </a:r>
          </a:p>
          <a:p>
            <a:pPr marL="914400" lvl="1" indent="-457200" algn="l">
              <a:buFont typeface="Arial" pitchFamily="34" charset="0"/>
              <a:buChar char="•"/>
            </a:pPr>
            <a:r>
              <a:rPr lang="es-ES" dirty="0" smtClean="0">
                <a:latin typeface="Arial Narrow" pitchFamily="34" charset="0"/>
              </a:rPr>
              <a:t>Características más interesantes para este tipo de experimento</a:t>
            </a:r>
          </a:p>
          <a:p>
            <a:pPr marL="914400" lvl="1" indent="-457200" algn="l">
              <a:buFont typeface="Arial" pitchFamily="34" charset="0"/>
              <a:buChar char="•"/>
            </a:pPr>
            <a:r>
              <a:rPr lang="es-ES" dirty="0" smtClean="0">
                <a:latin typeface="Arial Narrow" pitchFamily="34" charset="0"/>
              </a:rPr>
              <a:t>Se puede sustituir GW por QS</a:t>
            </a:r>
          </a:p>
          <a:p>
            <a:pPr marL="914400" lvl="1" indent="-457200" algn="l">
              <a:buFont typeface="Arial" pitchFamily="34" charset="0"/>
              <a:buChar char="•"/>
            </a:pPr>
            <a:r>
              <a:rPr lang="es-ES" dirty="0" smtClean="0">
                <a:latin typeface="Arial Narrow" pitchFamily="34" charset="0"/>
              </a:rPr>
              <a:t>La velocidad afecta al cálculo de parámetros</a:t>
            </a:r>
          </a:p>
          <a:p>
            <a:pPr marL="914400" lvl="1" indent="-457200" algn="l">
              <a:buFont typeface="Arial" pitchFamily="34" charset="0"/>
              <a:buChar char="•"/>
            </a:pPr>
            <a:endParaRPr lang="es-ES" dirty="0"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5265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5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9144000" cy="1340767"/>
          </a:xfrm>
          <a:prstGeom prst="rect">
            <a:avLst/>
          </a:prstGeom>
        </p:spPr>
      </p:pic>
      <p:sp>
        <p:nvSpPr>
          <p:cNvPr id="7" name="6 Rectángulo redondeado"/>
          <p:cNvSpPr/>
          <p:nvPr/>
        </p:nvSpPr>
        <p:spPr>
          <a:xfrm>
            <a:off x="224106" y="1320668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b="1" i="1" dirty="0" smtClean="0">
                <a:solidFill>
                  <a:schemeClr val="accent5">
                    <a:lumMod val="50000"/>
                  </a:schemeClr>
                </a:solidFill>
              </a:rPr>
              <a:t>Introducción</a:t>
            </a:r>
            <a:endParaRPr lang="es-ES" sz="1600" b="1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7" name="16 Rectángulo redondeado"/>
          <p:cNvSpPr/>
          <p:nvPr/>
        </p:nvSpPr>
        <p:spPr>
          <a:xfrm>
            <a:off x="1953608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Instrumentación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8" name="17 Rectángulo redondeado"/>
          <p:cNvSpPr/>
          <p:nvPr/>
        </p:nvSpPr>
        <p:spPr>
          <a:xfrm>
            <a:off x="3688580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Procesamiento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8" name="7 Rectángulo redondeado"/>
          <p:cNvSpPr/>
          <p:nvPr/>
        </p:nvSpPr>
        <p:spPr>
          <a:xfrm>
            <a:off x="5436097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Aplicaciones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9" name="8 Rectángulo redondeado"/>
          <p:cNvSpPr/>
          <p:nvPr/>
        </p:nvSpPr>
        <p:spPr>
          <a:xfrm>
            <a:off x="7164289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Conclusión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5" name="4 Título"/>
          <p:cNvSpPr>
            <a:spLocks noGrp="1"/>
          </p:cNvSpPr>
          <p:nvPr>
            <p:ph type="ctrTitle"/>
          </p:nvPr>
        </p:nvSpPr>
        <p:spPr>
          <a:xfrm>
            <a:off x="224106" y="2231801"/>
            <a:ext cx="2325258" cy="578495"/>
          </a:xfrm>
        </p:spPr>
        <p:txBody>
          <a:bodyPr>
            <a:normAutofit fontScale="90000"/>
          </a:bodyPr>
          <a:lstStyle/>
          <a:p>
            <a:r>
              <a:rPr lang="es-ES" dirty="0" smtClean="0">
                <a:solidFill>
                  <a:schemeClr val="accent5">
                    <a:lumMod val="50000"/>
                  </a:schemeClr>
                </a:solidFill>
                <a:latin typeface="Arial Narrow" pitchFamily="34" charset="0"/>
              </a:rPr>
              <a:t>Contexto y Motivación</a:t>
            </a:r>
            <a:endParaRPr lang="es-ES" dirty="0">
              <a:solidFill>
                <a:schemeClr val="accent5">
                  <a:lumMod val="50000"/>
                </a:schemeClr>
              </a:solidFill>
              <a:latin typeface="Arial Narrow" pitchFamily="34" charset="0"/>
            </a:endParaRPr>
          </a:p>
        </p:txBody>
      </p:sp>
      <p:sp>
        <p:nvSpPr>
          <p:cNvPr id="27" name="26 Hexágono"/>
          <p:cNvSpPr/>
          <p:nvPr/>
        </p:nvSpPr>
        <p:spPr>
          <a:xfrm rot="5400000">
            <a:off x="2727522" y="1824724"/>
            <a:ext cx="1512168" cy="1368152"/>
          </a:xfrm>
          <a:prstGeom prst="hexagon">
            <a:avLst/>
          </a:prstGeom>
          <a:ln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001">
            <a:schemeClr val="lt2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endParaRPr lang="es-ES" sz="1400" dirty="0"/>
          </a:p>
        </p:txBody>
      </p:sp>
      <p:sp>
        <p:nvSpPr>
          <p:cNvPr id="31" name="30 Hexágono"/>
          <p:cNvSpPr/>
          <p:nvPr/>
        </p:nvSpPr>
        <p:spPr>
          <a:xfrm rot="5400000">
            <a:off x="4248073" y="1824724"/>
            <a:ext cx="1512168" cy="1368152"/>
          </a:xfrm>
          <a:prstGeom prst="hexagon">
            <a:avLst/>
          </a:prstGeom>
          <a:ln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001">
            <a:schemeClr val="lt2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endParaRPr lang="es-ES" dirty="0"/>
          </a:p>
        </p:txBody>
      </p:sp>
      <p:sp>
        <p:nvSpPr>
          <p:cNvPr id="32" name="31 Hexágono"/>
          <p:cNvSpPr/>
          <p:nvPr/>
        </p:nvSpPr>
        <p:spPr>
          <a:xfrm rot="5400000">
            <a:off x="3495239" y="3159025"/>
            <a:ext cx="1512168" cy="1368152"/>
          </a:xfrm>
          <a:prstGeom prst="hexagon">
            <a:avLst/>
          </a:prstGeom>
          <a:ln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001">
            <a:schemeClr val="lt2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endParaRPr lang="es-ES" dirty="0"/>
          </a:p>
        </p:txBody>
      </p:sp>
      <p:sp>
        <p:nvSpPr>
          <p:cNvPr id="33" name="32 Hexágono"/>
          <p:cNvSpPr/>
          <p:nvPr/>
        </p:nvSpPr>
        <p:spPr>
          <a:xfrm rot="5400000">
            <a:off x="5023108" y="3171633"/>
            <a:ext cx="1512168" cy="1368152"/>
          </a:xfrm>
          <a:prstGeom prst="hexagon">
            <a:avLst/>
          </a:prstGeom>
          <a:ln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001">
            <a:schemeClr val="lt2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endParaRPr lang="es-ES" dirty="0"/>
          </a:p>
        </p:txBody>
      </p:sp>
      <p:sp>
        <p:nvSpPr>
          <p:cNvPr id="34" name="33 Hexágono"/>
          <p:cNvSpPr/>
          <p:nvPr/>
        </p:nvSpPr>
        <p:spPr>
          <a:xfrm rot="5400000">
            <a:off x="4248073" y="4508376"/>
            <a:ext cx="1512168" cy="1368152"/>
          </a:xfrm>
          <a:prstGeom prst="hexagon">
            <a:avLst/>
          </a:prstGeom>
          <a:ln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001">
            <a:schemeClr val="lt2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40" name="39 Grupo"/>
          <p:cNvGrpSpPr/>
          <p:nvPr/>
        </p:nvGrpSpPr>
        <p:grpSpPr>
          <a:xfrm>
            <a:off x="4365323" y="4644064"/>
            <a:ext cx="1322911" cy="1173352"/>
            <a:chOff x="3699421" y="5502016"/>
            <a:chExt cx="1322911" cy="1173352"/>
          </a:xfrm>
        </p:grpSpPr>
        <p:pic>
          <p:nvPicPr>
            <p:cNvPr id="38" name="37 Imagen"/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41448" y1="24324" x2="41448" y2="24324"/>
                          <a14:foregroundMark x1="27195" y1="35135" x2="27195" y2="35135"/>
                          <a14:foregroundMark x1="27195" y1="45871" x2="27195" y2="45871"/>
                          <a14:foregroundMark x1="33466" y1="43093" x2="33466" y2="43093"/>
                          <a14:foregroundMark x1="48461" y1="39640" x2="48461" y2="39640"/>
                          <a14:foregroundMark x1="58552" y1="43844" x2="58552" y2="43844"/>
                          <a14:foregroundMark x1="71665" y1="38889" x2="71665" y2="38889"/>
                          <a14:backgroundMark x1="28734" y1="21096" x2="28734" y2="2109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83773" y="5985284"/>
              <a:ext cx="908965" cy="690084"/>
            </a:xfrm>
            <a:prstGeom prst="rect">
              <a:avLst/>
            </a:prstGeom>
          </p:spPr>
        </p:pic>
        <p:pic>
          <p:nvPicPr>
            <p:cNvPr id="39" name="38 Imagen"/>
            <p:cNvPicPr>
              <a:picLocks noChangeAspect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548" b="100000" l="6167" r="97833">
                          <a14:foregroundMark x1="41667" y1="32161" x2="41667" y2="32161"/>
                          <a14:foregroundMark x1="61333" y1="27136" x2="61333" y2="27136"/>
                          <a14:foregroundMark x1="58667" y1="43719" x2="58667" y2="43719"/>
                          <a14:foregroundMark x1="64667" y1="49246" x2="64667" y2="49246"/>
                          <a14:foregroundMark x1="66333" y1="50754" x2="66333" y2="50754"/>
                          <a14:foregroundMark x1="42500" y1="56784" x2="42500" y2="56784"/>
                          <a14:foregroundMark x1="67333" y1="52261" x2="67333" y2="52261"/>
                          <a14:foregroundMark x1="6333" y1="65829" x2="6333" y2="65829"/>
                          <a14:foregroundMark x1="8667" y1="68844" x2="8667" y2="68844"/>
                          <a14:foregroundMark x1="13167" y1="67839" x2="13167" y2="67839"/>
                          <a14:foregroundMark x1="12667" y1="62814" x2="12667" y2="62814"/>
                          <a14:foregroundMark x1="13667" y1="73869" x2="13667" y2="73869"/>
                          <a14:foregroundMark x1="17500" y1="67839" x2="17500" y2="67839"/>
                          <a14:foregroundMark x1="18667" y1="71859" x2="18667" y2="71859"/>
                          <a14:foregroundMark x1="20667" y1="71859" x2="20667" y2="71859"/>
                          <a14:foregroundMark x1="22333" y1="66834" x2="22333" y2="66834"/>
                          <a14:foregroundMark x1="23833" y1="66834" x2="23833" y2="66834"/>
                          <a14:foregroundMark x1="24833" y1="63317" x2="24833" y2="63317"/>
                          <a14:foregroundMark x1="26333" y1="63317" x2="26333" y2="63317"/>
                          <a14:foregroundMark x1="24167" y1="71859" x2="24167" y2="71859"/>
                          <a14:foregroundMark x1="26333" y1="73367" x2="26333" y2="73367"/>
                          <a14:foregroundMark x1="27833" y1="68844" x2="27833" y2="68844"/>
                          <a14:foregroundMark x1="32000" y1="71357" x2="32000" y2="71357"/>
                          <a14:foregroundMark x1="36333" y1="72864" x2="36333" y2="72864"/>
                          <a14:foregroundMark x1="39667" y1="72362" x2="39667" y2="72362"/>
                          <a14:foregroundMark x1="43333" y1="71859" x2="43333" y2="71859"/>
                          <a14:foregroundMark x1="45167" y1="73869" x2="45167" y2="73869"/>
                          <a14:foregroundMark x1="46833" y1="70352" x2="46833" y2="70352"/>
                          <a14:foregroundMark x1="48333" y1="67839" x2="48333" y2="67839"/>
                          <a14:foregroundMark x1="49833" y1="68342" x2="49833" y2="68342"/>
                          <a14:foregroundMark x1="55500" y1="67337" x2="55500" y2="67337"/>
                          <a14:foregroundMark x1="54500" y1="71357" x2="54500" y2="71357"/>
                          <a14:foregroundMark x1="59167" y1="69849" x2="59167" y2="69849"/>
                          <a14:foregroundMark x1="61833" y1="69849" x2="61833" y2="69849"/>
                          <a14:foregroundMark x1="66500" y1="70352" x2="66500" y2="70352"/>
                          <a14:foregroundMark x1="70833" y1="73367" x2="70833" y2="73367"/>
                          <a14:foregroundMark x1="75167" y1="72864" x2="75167" y2="72864"/>
                          <a14:foregroundMark x1="79167" y1="71859" x2="79167" y2="71859"/>
                          <a14:foregroundMark x1="83333" y1="73367" x2="83333" y2="73367"/>
                          <a14:foregroundMark x1="83333" y1="68342" x2="83333" y2="68342"/>
                          <a14:foregroundMark x1="82833" y1="65327" x2="82833" y2="65327"/>
                          <a14:foregroundMark x1="85333" y1="66332" x2="85333" y2="66332"/>
                          <a14:foregroundMark x1="87500" y1="63819" x2="87500" y2="63819"/>
                          <a14:foregroundMark x1="87500" y1="63819" x2="87500" y2="63819"/>
                          <a14:foregroundMark x1="91667" y1="66834" x2="91667" y2="66834"/>
                          <a14:foregroundMark x1="51667" y1="63317" x2="51667" y2="63317"/>
                          <a14:foregroundMark x1="13833" y1="93467" x2="13833" y2="93467"/>
                          <a14:foregroundMark x1="18667" y1="86935" x2="18667" y2="86935"/>
                          <a14:foregroundMark x1="21167" y1="86432" x2="21167" y2="86432"/>
                          <a14:foregroundMark x1="25667" y1="86935" x2="25667" y2="86935"/>
                          <a14:foregroundMark x1="29333" y1="87940" x2="29333" y2="87940"/>
                          <a14:foregroundMark x1="29333" y1="87940" x2="29333" y2="87940"/>
                          <a14:foregroundMark x1="32500" y1="86935" x2="32500" y2="86935"/>
                          <a14:foregroundMark x1="35333" y1="88442" x2="35333" y2="88442"/>
                          <a14:foregroundMark x1="38667" y1="90955" x2="38667" y2="90955"/>
                          <a14:foregroundMark x1="41667" y1="90452" x2="41667" y2="90452"/>
                          <a14:foregroundMark x1="45667" y1="90955" x2="45667" y2="90955"/>
                          <a14:foregroundMark x1="49667" y1="90452" x2="49667" y2="90452"/>
                          <a14:foregroundMark x1="53667" y1="87940" x2="53667" y2="87940"/>
                          <a14:foregroundMark x1="51500" y1="90452" x2="51500" y2="90452"/>
                          <a14:foregroundMark x1="55500" y1="87437" x2="55500" y2="87437"/>
                          <a14:foregroundMark x1="56000" y1="72864" x2="56000" y2="72864"/>
                          <a14:foregroundMark x1="54333" y1="63819" x2="54333" y2="63819"/>
                          <a14:foregroundMark x1="89333" y1="63317" x2="89333" y2="63317"/>
                          <a14:foregroundMark x1="94333" y1="68342" x2="94333" y2="68342"/>
                          <a14:foregroundMark x1="94333" y1="63819" x2="94333" y2="63819"/>
                          <a14:foregroundMark x1="58333" y1="89950" x2="58333" y2="89950"/>
                          <a14:foregroundMark x1="63333" y1="90955" x2="63333" y2="90955"/>
                          <a14:foregroundMark x1="65333" y1="91960" x2="65333" y2="91960"/>
                          <a14:foregroundMark x1="68833" y1="90452" x2="68833" y2="90452"/>
                          <a14:foregroundMark x1="71333" y1="89447" x2="71333" y2="89447"/>
                          <a14:foregroundMark x1="76333" y1="90955" x2="76333" y2="90955"/>
                          <a14:foregroundMark x1="79333" y1="91457" x2="79333" y2="91457"/>
                          <a14:foregroundMark x1="82167" y1="93970" x2="82167" y2="93970"/>
                          <a14:foregroundMark x1="85333" y1="90452" x2="85333" y2="90452"/>
                          <a14:foregroundMark x1="64000" y1="14070" x2="64000" y2="1407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99421" y="5502016"/>
              <a:ext cx="1322911" cy="483268"/>
            </a:xfrm>
            <a:prstGeom prst="rect">
              <a:avLst/>
            </a:prstGeom>
          </p:spPr>
        </p:pic>
      </p:grpSp>
      <p:sp>
        <p:nvSpPr>
          <p:cNvPr id="41" name="40 Rectángulo"/>
          <p:cNvSpPr/>
          <p:nvPr/>
        </p:nvSpPr>
        <p:spPr>
          <a:xfrm>
            <a:off x="2643003" y="2231801"/>
            <a:ext cx="1668625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1500" dirty="0">
                <a:ln w="3175" cmpd="sng">
                  <a:solidFill>
                    <a:schemeClr val="accent5">
                      <a:lumMod val="50000"/>
                      <a:alpha val="51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glow>
                    <a:schemeClr val="accent1">
                      <a:alpha val="18000"/>
                    </a:schemeClr>
                  </a:glow>
                  <a:outerShdw blurRad="228600" dir="3600000" sx="111000" sy="111000" algn="tl" rotWithShape="0">
                    <a:srgbClr val="000000">
                      <a:alpha val="0"/>
                    </a:srgbClr>
                  </a:outerShdw>
                </a:effectLst>
                <a:latin typeface="Arial For CAE" pitchFamily="34" charset="0"/>
              </a:rPr>
              <a:t>¿Qué es la </a:t>
            </a:r>
            <a:r>
              <a:rPr lang="es-ES" sz="1500" dirty="0" smtClean="0">
                <a:ln w="3175" cmpd="sng">
                  <a:solidFill>
                    <a:schemeClr val="accent5">
                      <a:lumMod val="50000"/>
                      <a:alpha val="51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glow>
                    <a:schemeClr val="accent1">
                      <a:alpha val="18000"/>
                    </a:schemeClr>
                  </a:glow>
                  <a:outerShdw blurRad="228600" dir="3600000" sx="111000" sy="111000" algn="tl" rotWithShape="0">
                    <a:srgbClr val="000000">
                      <a:alpha val="0"/>
                    </a:srgbClr>
                  </a:outerShdw>
                </a:effectLst>
                <a:latin typeface="Arial For CAE" pitchFamily="34" charset="0"/>
              </a:rPr>
              <a:t>enfermedad?</a:t>
            </a:r>
            <a:endParaRPr lang="es-ES" sz="1500" dirty="0">
              <a:ln w="3175" cmpd="sng">
                <a:solidFill>
                  <a:schemeClr val="accent5">
                    <a:lumMod val="50000"/>
                    <a:alpha val="51000"/>
                  </a:schemeClr>
                </a:solidFill>
                <a:prstDash val="solid"/>
              </a:ln>
              <a:solidFill>
                <a:schemeClr val="bg1"/>
              </a:solidFill>
              <a:effectLst>
                <a:glow>
                  <a:schemeClr val="accent1">
                    <a:alpha val="18000"/>
                  </a:schemeClr>
                </a:glow>
                <a:outerShdw blurRad="228600" dir="3600000" sx="111000" sy="111000" algn="tl" rotWithShape="0">
                  <a:srgbClr val="000000">
                    <a:alpha val="0"/>
                  </a:srgbClr>
                </a:outerShdw>
              </a:effectLst>
              <a:latin typeface="Arial For CAE" pitchFamily="34" charset="0"/>
            </a:endParaRPr>
          </a:p>
        </p:txBody>
      </p:sp>
      <p:sp>
        <p:nvSpPr>
          <p:cNvPr id="43" name="42 Rectángulo"/>
          <p:cNvSpPr/>
          <p:nvPr/>
        </p:nvSpPr>
        <p:spPr>
          <a:xfrm>
            <a:off x="4251322" y="2231801"/>
            <a:ext cx="1527869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1500" dirty="0" smtClean="0">
                <a:ln w="3175" cmpd="sng">
                  <a:solidFill>
                    <a:schemeClr val="accent5">
                      <a:lumMod val="50000"/>
                      <a:alpha val="51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glow>
                    <a:schemeClr val="accent1">
                      <a:alpha val="18000"/>
                    </a:schemeClr>
                  </a:glow>
                  <a:outerShdw blurRad="228600" dir="3600000" sx="111000" sy="111000" algn="tl" rotWithShape="0">
                    <a:srgbClr val="000000">
                      <a:alpha val="0"/>
                    </a:srgbClr>
                  </a:outerShdw>
                </a:effectLst>
                <a:latin typeface="Arial For CAE" pitchFamily="34" charset="0"/>
              </a:rPr>
              <a:t>¿Cómo se </a:t>
            </a:r>
            <a:r>
              <a:rPr lang="es-ES" sz="1500" dirty="0">
                <a:ln w="3175" cmpd="sng">
                  <a:solidFill>
                    <a:schemeClr val="accent5">
                      <a:lumMod val="50000"/>
                      <a:alpha val="51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glow>
                    <a:schemeClr val="accent1">
                      <a:alpha val="18000"/>
                    </a:schemeClr>
                  </a:glow>
                  <a:outerShdw blurRad="228600" dir="3600000" sx="111000" sy="111000" algn="tl" rotWithShape="0">
                    <a:srgbClr val="000000">
                      <a:alpha val="0"/>
                    </a:srgbClr>
                  </a:outerShdw>
                </a:effectLst>
                <a:latin typeface="Arial For CAE" pitchFamily="34" charset="0"/>
              </a:rPr>
              <a:t>diagnostica?</a:t>
            </a:r>
          </a:p>
        </p:txBody>
      </p:sp>
      <p:sp>
        <p:nvSpPr>
          <p:cNvPr id="44" name="43 Rectángulo"/>
          <p:cNvSpPr/>
          <p:nvPr/>
        </p:nvSpPr>
        <p:spPr>
          <a:xfrm>
            <a:off x="3466816" y="3578710"/>
            <a:ext cx="1537341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1500" dirty="0" smtClean="0">
                <a:ln w="3175" cmpd="sng">
                  <a:solidFill>
                    <a:schemeClr val="accent5">
                      <a:lumMod val="50000"/>
                      <a:alpha val="51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glow>
                    <a:schemeClr val="accent1">
                      <a:alpha val="18000"/>
                    </a:schemeClr>
                  </a:glow>
                  <a:outerShdw blurRad="228600" dir="3600000" sx="111000" sy="111000" algn="tl" rotWithShape="0">
                    <a:srgbClr val="000000">
                      <a:alpha val="0"/>
                    </a:srgbClr>
                  </a:outerShdw>
                </a:effectLst>
                <a:latin typeface="Arial For CAE" pitchFamily="34" charset="0"/>
              </a:rPr>
              <a:t>¿Qué síntomas tiene?</a:t>
            </a:r>
            <a:endParaRPr lang="es-ES" sz="1500" dirty="0">
              <a:ln w="3175" cmpd="sng">
                <a:solidFill>
                  <a:schemeClr val="accent5">
                    <a:lumMod val="50000"/>
                    <a:alpha val="51000"/>
                  </a:schemeClr>
                </a:solidFill>
                <a:prstDash val="solid"/>
              </a:ln>
              <a:solidFill>
                <a:srgbClr val="FFFFFF"/>
              </a:solidFill>
              <a:effectLst>
                <a:glow>
                  <a:schemeClr val="accent1">
                    <a:alpha val="18000"/>
                  </a:schemeClr>
                </a:glow>
                <a:outerShdw blurRad="228600" dir="3600000" sx="111000" sy="111000" algn="tl" rotWithShape="0">
                  <a:srgbClr val="000000">
                    <a:alpha val="0"/>
                  </a:srgbClr>
                </a:outerShdw>
              </a:effectLst>
              <a:latin typeface="Arial For CAE" pitchFamily="34" charset="0"/>
            </a:endParaRPr>
          </a:p>
        </p:txBody>
      </p:sp>
      <p:sp>
        <p:nvSpPr>
          <p:cNvPr id="45" name="44 Rectángulo"/>
          <p:cNvSpPr/>
          <p:nvPr/>
        </p:nvSpPr>
        <p:spPr>
          <a:xfrm>
            <a:off x="5026778" y="3324405"/>
            <a:ext cx="1510939" cy="10926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1300" dirty="0" smtClean="0">
                <a:ln w="3175" cmpd="sng">
                  <a:solidFill>
                    <a:schemeClr val="accent5">
                      <a:lumMod val="50000"/>
                      <a:alpha val="51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glow>
                    <a:schemeClr val="accent1">
                      <a:alpha val="18000"/>
                    </a:schemeClr>
                  </a:glow>
                  <a:outerShdw blurRad="228600" dir="3600000" sx="111000" sy="111000" algn="tl" rotWithShape="0">
                    <a:srgbClr val="000000">
                      <a:alpha val="0"/>
                    </a:srgbClr>
                  </a:outerShdw>
                </a:effectLst>
                <a:latin typeface="Arial For CAE" pitchFamily="34" charset="0"/>
              </a:rPr>
              <a:t>¿Por qué es tan importante detectarlo y hacer estudios en este </a:t>
            </a:r>
            <a:r>
              <a:rPr lang="es-ES" sz="1300" dirty="0">
                <a:ln w="3175" cmpd="sng">
                  <a:solidFill>
                    <a:schemeClr val="accent5">
                      <a:lumMod val="50000"/>
                      <a:alpha val="51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glow>
                    <a:schemeClr val="accent1">
                      <a:alpha val="18000"/>
                    </a:schemeClr>
                  </a:glow>
                  <a:outerShdw blurRad="228600" dir="3600000" sx="111000" sy="111000" algn="tl" rotWithShape="0">
                    <a:srgbClr val="000000">
                      <a:alpha val="0"/>
                    </a:srgbClr>
                  </a:outerShdw>
                </a:effectLst>
                <a:latin typeface="Arial For CAE" pitchFamily="34" charset="0"/>
              </a:rPr>
              <a:t>c</a:t>
            </a:r>
            <a:r>
              <a:rPr lang="es-ES" sz="1300" dirty="0" smtClean="0">
                <a:ln w="3175" cmpd="sng">
                  <a:solidFill>
                    <a:schemeClr val="accent5">
                      <a:lumMod val="50000"/>
                      <a:alpha val="51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glow>
                    <a:schemeClr val="accent1">
                      <a:alpha val="18000"/>
                    </a:schemeClr>
                  </a:glow>
                  <a:outerShdw blurRad="228600" dir="3600000" sx="111000" sy="111000" algn="tl" rotWithShape="0">
                    <a:srgbClr val="000000">
                      <a:alpha val="0"/>
                    </a:srgbClr>
                  </a:outerShdw>
                </a:effectLst>
                <a:latin typeface="Arial For CAE" pitchFamily="34" charset="0"/>
              </a:rPr>
              <a:t>ampo?</a:t>
            </a:r>
            <a:endParaRPr lang="es-ES" sz="1300" dirty="0">
              <a:ln w="3175" cmpd="sng">
                <a:solidFill>
                  <a:schemeClr val="accent5">
                    <a:lumMod val="50000"/>
                    <a:alpha val="51000"/>
                  </a:schemeClr>
                </a:solidFill>
                <a:prstDash val="solid"/>
              </a:ln>
              <a:solidFill>
                <a:srgbClr val="FFFFFF"/>
              </a:solidFill>
              <a:effectLst>
                <a:glow>
                  <a:schemeClr val="accent1">
                    <a:alpha val="18000"/>
                  </a:schemeClr>
                </a:glow>
                <a:outerShdw blurRad="228600" dir="3600000" sx="111000" sy="111000" algn="tl" rotWithShape="0">
                  <a:srgbClr val="000000">
                    <a:alpha val="0"/>
                  </a:srgbClr>
                </a:outerShdw>
              </a:effectLst>
              <a:latin typeface="Arial For CAE" pitchFamily="34" charset="0"/>
            </a:endParaRPr>
          </a:p>
        </p:txBody>
      </p:sp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289" y="6041891"/>
            <a:ext cx="1765996" cy="648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3" name="22 CuadroTexto"/>
          <p:cNvSpPr txBox="1"/>
          <p:nvPr/>
        </p:nvSpPr>
        <p:spPr>
          <a:xfrm>
            <a:off x="1331640" y="6365927"/>
            <a:ext cx="53285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Comp.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Posturographic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Body-Swad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measurements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with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Inertail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data in PD</a:t>
            </a:r>
            <a:endParaRPr lang="es-ES" sz="1400" b="1" i="1" dirty="0">
              <a:solidFill>
                <a:schemeClr val="tx1">
                  <a:lumMod val="50000"/>
                  <a:lumOff val="50000"/>
                </a:schemeClr>
              </a:solidFill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1777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31" grpId="0" animBg="1"/>
      <p:bldP spid="32" grpId="0" animBg="1"/>
      <p:bldP spid="33" grpId="0" animBg="1"/>
      <p:bldP spid="34" grpId="0" animBg="1"/>
      <p:bldP spid="41" grpId="0"/>
      <p:bldP spid="43" grpId="0"/>
      <p:bldP spid="44" grpId="0"/>
      <p:bldP spid="4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5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9144000" cy="1340767"/>
          </a:xfrm>
          <a:prstGeom prst="rect">
            <a:avLst/>
          </a:prstGeom>
        </p:spPr>
      </p:pic>
      <p:sp>
        <p:nvSpPr>
          <p:cNvPr id="7" name="6 Rectángulo redondeado"/>
          <p:cNvSpPr/>
          <p:nvPr/>
        </p:nvSpPr>
        <p:spPr>
          <a:xfrm>
            <a:off x="225416" y="1124744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Introducción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7" name="16 Rectángulo redondeado"/>
          <p:cNvSpPr/>
          <p:nvPr/>
        </p:nvSpPr>
        <p:spPr>
          <a:xfrm>
            <a:off x="1953608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Instrumentación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8" name="17 Rectángulo redondeado"/>
          <p:cNvSpPr/>
          <p:nvPr/>
        </p:nvSpPr>
        <p:spPr>
          <a:xfrm>
            <a:off x="3688580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Procesamiento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8" name="7 Rectángulo redondeado"/>
          <p:cNvSpPr/>
          <p:nvPr/>
        </p:nvSpPr>
        <p:spPr>
          <a:xfrm>
            <a:off x="5436097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Aplicaciones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9" name="8 Rectángulo redondeado"/>
          <p:cNvSpPr/>
          <p:nvPr/>
        </p:nvSpPr>
        <p:spPr>
          <a:xfrm>
            <a:off x="7179453" y="1340768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b="1" i="1" dirty="0" smtClean="0">
                <a:solidFill>
                  <a:schemeClr val="accent5">
                    <a:lumMod val="50000"/>
                  </a:schemeClr>
                </a:solidFill>
              </a:rPr>
              <a:t>Conclusión</a:t>
            </a:r>
            <a:endParaRPr lang="es-ES" sz="1600" b="1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0" name="9 CuadroTexto"/>
          <p:cNvSpPr txBox="1"/>
          <p:nvPr/>
        </p:nvSpPr>
        <p:spPr>
          <a:xfrm>
            <a:off x="1331640" y="6365927"/>
            <a:ext cx="53285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Comp.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Posturographic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Body-Swad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measurements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with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Inertail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data in PD</a:t>
            </a:r>
            <a:endParaRPr lang="es-ES" sz="1400" b="1" i="1" dirty="0">
              <a:solidFill>
                <a:schemeClr val="tx1">
                  <a:lumMod val="50000"/>
                  <a:lumOff val="50000"/>
                </a:schemeClr>
              </a:solidFill>
              <a:latin typeface="Arial Narrow" pitchFamily="34" charset="0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5387" y="6041891"/>
            <a:ext cx="1765996" cy="648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4 Título"/>
          <p:cNvSpPr txBox="1">
            <a:spLocks/>
          </p:cNvSpPr>
          <p:nvPr/>
        </p:nvSpPr>
        <p:spPr>
          <a:xfrm>
            <a:off x="93474" y="1988839"/>
            <a:ext cx="7498229" cy="8653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4000" dirty="0" smtClean="0">
                <a:solidFill>
                  <a:schemeClr val="accent5">
                    <a:lumMod val="50000"/>
                  </a:schemeClr>
                </a:solidFill>
                <a:latin typeface="Arial Narrow" pitchFamily="34" charset="0"/>
              </a:rPr>
              <a:t>Trabajo futuro</a:t>
            </a:r>
            <a:endParaRPr lang="es-ES" sz="4000" dirty="0">
              <a:solidFill>
                <a:schemeClr val="accent5">
                  <a:lumMod val="50000"/>
                </a:schemeClr>
              </a:solidFill>
              <a:latin typeface="Arial Narrow" pitchFamily="34" charset="0"/>
            </a:endParaRPr>
          </a:p>
        </p:txBody>
      </p:sp>
      <p:pic>
        <p:nvPicPr>
          <p:cNvPr id="2" name="1 Imagen"/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8833" l="0" r="100000">
                        <a14:backgroundMark x1="42333" y1="11167" x2="42333" y2="11167"/>
                        <a14:backgroundMark x1="86500" y1="78000" x2="86500" y2="78000"/>
                      </a14:backgroundRemoval>
                    </a14:imgEffect>
                    <a14:imgEffect>
                      <a14:artisticPhotocopy/>
                    </a14:imgEffect>
                    <a14:imgEffect>
                      <a14:colorTemperature colorTemp="11200"/>
                    </a14:imgEffect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1712" y="3066791"/>
            <a:ext cx="2592289" cy="2592289"/>
          </a:xfrm>
          <a:prstGeom prst="rect">
            <a:avLst/>
          </a:prstGeom>
        </p:spPr>
      </p:pic>
      <p:sp>
        <p:nvSpPr>
          <p:cNvPr id="15" name="2 Subtítulo"/>
          <p:cNvSpPr txBox="1">
            <a:spLocks/>
          </p:cNvSpPr>
          <p:nvPr/>
        </p:nvSpPr>
        <p:spPr>
          <a:xfrm>
            <a:off x="763488" y="2708919"/>
            <a:ext cx="7624935" cy="3810896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itchFamily="2" charset="2"/>
              <a:buChar char="ü"/>
            </a:pPr>
            <a:r>
              <a:rPr lang="es-ES" dirty="0" smtClean="0">
                <a:latin typeface="Arial Narrow" pitchFamily="34" charset="0"/>
              </a:rPr>
              <a:t>FP and GW</a:t>
            </a:r>
          </a:p>
          <a:p>
            <a:pPr marL="914400" lvl="1" indent="-457200" algn="l">
              <a:buFont typeface="Arial" pitchFamily="34" charset="0"/>
              <a:buChar char="•"/>
            </a:pPr>
            <a:r>
              <a:rPr lang="es-ES" dirty="0" smtClean="0">
                <a:latin typeface="Arial Narrow" pitchFamily="34" charset="0"/>
              </a:rPr>
              <a:t>Incrementar la base de datos para obtener resultados más precisos</a:t>
            </a:r>
          </a:p>
          <a:p>
            <a:pPr marL="914400" lvl="1" indent="-457200" algn="l">
              <a:buFont typeface="Arial" pitchFamily="34" charset="0"/>
              <a:buChar char="•"/>
            </a:pPr>
            <a:r>
              <a:rPr lang="es-ES" dirty="0" smtClean="0">
                <a:latin typeface="Arial Narrow" pitchFamily="34" charset="0"/>
              </a:rPr>
              <a:t>Añadir sujetos controlados para poder hacer clasificación con datos procedentes de sensores inerciales</a:t>
            </a:r>
          </a:p>
          <a:p>
            <a:pPr marL="457200" indent="-457200" algn="l">
              <a:buFont typeface="Wingdings" pitchFamily="2" charset="2"/>
              <a:buChar char="ü"/>
            </a:pPr>
            <a:r>
              <a:rPr lang="es-ES" dirty="0" smtClean="0">
                <a:latin typeface="Arial Narrow" pitchFamily="34" charset="0"/>
              </a:rPr>
              <a:t>Análisis APA</a:t>
            </a:r>
          </a:p>
          <a:p>
            <a:pPr marL="914400" lvl="1" indent="-457200" algn="l">
              <a:buFont typeface="Arial" pitchFamily="34" charset="0"/>
              <a:buChar char="•"/>
            </a:pPr>
            <a:r>
              <a:rPr lang="es-ES" dirty="0" smtClean="0">
                <a:latin typeface="Arial Narrow" pitchFamily="34" charset="0"/>
              </a:rPr>
              <a:t>Probar otro tipo de algoritmos par la extracción de características como ICA</a:t>
            </a:r>
          </a:p>
          <a:p>
            <a:pPr marL="914400" lvl="1" indent="-457200" algn="l">
              <a:buFont typeface="Arial" pitchFamily="34" charset="0"/>
              <a:buChar char="•"/>
            </a:pPr>
            <a:r>
              <a:rPr lang="es-ES" dirty="0" smtClean="0">
                <a:latin typeface="Arial Narrow" pitchFamily="34" charset="0"/>
              </a:rPr>
              <a:t>Aplicar este estudio a otro tipo de datos. </a:t>
            </a:r>
            <a:r>
              <a:rPr lang="es-ES" dirty="0" err="1" smtClean="0">
                <a:latin typeface="Arial Narrow" pitchFamily="34" charset="0"/>
              </a:rPr>
              <a:t>Ej</a:t>
            </a:r>
            <a:r>
              <a:rPr lang="es-ES" dirty="0" smtClean="0">
                <a:latin typeface="Arial Narrow" pitchFamily="34" charset="0"/>
              </a:rPr>
              <a:t>: pacientes de Esclerosis</a:t>
            </a:r>
          </a:p>
          <a:p>
            <a:pPr marL="457200" indent="-457200" algn="l">
              <a:buFont typeface="Wingdings" pitchFamily="2" charset="2"/>
              <a:buChar char="ü"/>
            </a:pPr>
            <a:r>
              <a:rPr lang="es-ES" dirty="0" smtClean="0">
                <a:latin typeface="Arial Narrow" pitchFamily="34" charset="0"/>
              </a:rPr>
              <a:t>Clasificación de datos de fuerza</a:t>
            </a:r>
          </a:p>
          <a:p>
            <a:pPr marL="914400" lvl="1" indent="-457200" algn="l">
              <a:buFont typeface="Arial" pitchFamily="34" charset="0"/>
              <a:buChar char="•"/>
            </a:pPr>
            <a:r>
              <a:rPr lang="es-ES" dirty="0" smtClean="0">
                <a:latin typeface="Arial Narrow" pitchFamily="34" charset="0"/>
              </a:rPr>
              <a:t>Clasificar haciendo otro tipo de </a:t>
            </a:r>
            <a:r>
              <a:rPr lang="es-ES" dirty="0" err="1" smtClean="0">
                <a:latin typeface="Arial Narrow" pitchFamily="34" charset="0"/>
              </a:rPr>
              <a:t>actividadeds</a:t>
            </a:r>
            <a:r>
              <a:rPr lang="es-ES" dirty="0" smtClean="0">
                <a:latin typeface="Arial Narrow" pitchFamily="34" charset="0"/>
              </a:rPr>
              <a:t>.</a:t>
            </a:r>
          </a:p>
          <a:p>
            <a:pPr marL="457200" indent="-457200" algn="l">
              <a:buFont typeface="Wingdings" pitchFamily="2" charset="2"/>
              <a:buChar char="ü"/>
            </a:pPr>
            <a:r>
              <a:rPr lang="es-ES" dirty="0" smtClean="0">
                <a:latin typeface="Arial Narrow" pitchFamily="34" charset="0"/>
              </a:rPr>
              <a:t>QS vs GW</a:t>
            </a:r>
          </a:p>
          <a:p>
            <a:pPr marL="914400" lvl="1" indent="-457200" algn="l">
              <a:buFont typeface="Arial" pitchFamily="34" charset="0"/>
              <a:buChar char="•"/>
            </a:pPr>
            <a:r>
              <a:rPr lang="es-ES" dirty="0" smtClean="0">
                <a:latin typeface="Arial Narrow" pitchFamily="34" charset="0"/>
              </a:rPr>
              <a:t>Ampliar base de datos</a:t>
            </a:r>
          </a:p>
          <a:p>
            <a:pPr marL="914400" lvl="1" indent="-457200" algn="l">
              <a:buFont typeface="Arial" pitchFamily="34" charset="0"/>
              <a:buChar char="•"/>
            </a:pPr>
            <a:r>
              <a:rPr lang="es-ES" dirty="0" smtClean="0">
                <a:latin typeface="Arial Narrow" pitchFamily="34" charset="0"/>
              </a:rPr>
              <a:t>Analizar el movimiento de tronco y brazos</a:t>
            </a:r>
          </a:p>
          <a:p>
            <a:pPr marL="914400" lvl="1" indent="-457200" algn="l">
              <a:buFont typeface="Arial" pitchFamily="34" charset="0"/>
              <a:buChar char="•"/>
            </a:pPr>
            <a:endParaRPr lang="es-ES" dirty="0" smtClean="0">
              <a:latin typeface="Arial Narrow" pitchFamily="34" charset="0"/>
            </a:endParaRPr>
          </a:p>
          <a:p>
            <a:pPr marL="457200" indent="-457200" algn="l">
              <a:buFont typeface="Arial" pitchFamily="34" charset="0"/>
              <a:buChar char="•"/>
            </a:pPr>
            <a:endParaRPr lang="es-ES" dirty="0" smtClean="0">
              <a:latin typeface="Arial Narrow" pitchFamily="34" charset="0"/>
            </a:endParaRPr>
          </a:p>
          <a:p>
            <a:pPr marL="457200" indent="-457200" algn="l">
              <a:buFont typeface="Wingdings" pitchFamily="2" charset="2"/>
              <a:buChar char="ü"/>
            </a:pPr>
            <a:endParaRPr lang="es-ES" dirty="0" smtClean="0">
              <a:latin typeface="Arial Narrow" pitchFamily="34" charset="0"/>
            </a:endParaRPr>
          </a:p>
          <a:p>
            <a:pPr marL="457200" indent="-457200" algn="l">
              <a:buFont typeface="Wingdings" pitchFamily="2" charset="2"/>
              <a:buChar char="ü"/>
            </a:pPr>
            <a:endParaRPr lang="es-ES" dirty="0" smtClean="0">
              <a:latin typeface="Arial Narrow" pitchFamily="34" charset="0"/>
            </a:endParaRPr>
          </a:p>
          <a:p>
            <a:pPr lvl="1" algn="l"/>
            <a:endParaRPr lang="es-ES" dirty="0"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8584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5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9144000" cy="1340767"/>
          </a:xfrm>
          <a:prstGeom prst="rect">
            <a:avLst/>
          </a:prstGeom>
        </p:spPr>
      </p:pic>
      <p:sp>
        <p:nvSpPr>
          <p:cNvPr id="7" name="6 Rectángulo redondeado"/>
          <p:cNvSpPr/>
          <p:nvPr/>
        </p:nvSpPr>
        <p:spPr>
          <a:xfrm>
            <a:off x="225416" y="1124744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Introducción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7" name="16 Rectángulo redondeado"/>
          <p:cNvSpPr/>
          <p:nvPr/>
        </p:nvSpPr>
        <p:spPr>
          <a:xfrm>
            <a:off x="1953608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Instrumentación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8" name="17 Rectángulo redondeado"/>
          <p:cNvSpPr/>
          <p:nvPr/>
        </p:nvSpPr>
        <p:spPr>
          <a:xfrm>
            <a:off x="3688580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Procesamiento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8" name="7 Rectángulo redondeado"/>
          <p:cNvSpPr/>
          <p:nvPr/>
        </p:nvSpPr>
        <p:spPr>
          <a:xfrm>
            <a:off x="5436097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Aplicaciones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9" name="8 Rectángulo redondeado"/>
          <p:cNvSpPr/>
          <p:nvPr/>
        </p:nvSpPr>
        <p:spPr>
          <a:xfrm>
            <a:off x="7190394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Conclusión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0" name="9 CuadroTexto"/>
          <p:cNvSpPr txBox="1"/>
          <p:nvPr/>
        </p:nvSpPr>
        <p:spPr>
          <a:xfrm>
            <a:off x="1331640" y="6365927"/>
            <a:ext cx="53285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Comp.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Posturographic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Body-Swad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measurements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with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Inertail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data in PD</a:t>
            </a:r>
            <a:endParaRPr lang="es-ES" sz="1400" b="1" i="1" dirty="0">
              <a:solidFill>
                <a:schemeClr val="tx1">
                  <a:lumMod val="50000"/>
                  <a:lumOff val="50000"/>
                </a:schemeClr>
              </a:solidFill>
              <a:latin typeface="Arial Narrow" pitchFamily="34" charset="0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5387" y="6041891"/>
            <a:ext cx="1765996" cy="648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4 Título"/>
          <p:cNvSpPr txBox="1">
            <a:spLocks/>
          </p:cNvSpPr>
          <p:nvPr/>
        </p:nvSpPr>
        <p:spPr>
          <a:xfrm>
            <a:off x="93474" y="1988839"/>
            <a:ext cx="7498229" cy="8653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4000" dirty="0" smtClean="0">
                <a:solidFill>
                  <a:schemeClr val="accent5">
                    <a:lumMod val="50000"/>
                  </a:schemeClr>
                </a:solidFill>
                <a:latin typeface="Arial Narrow" pitchFamily="34" charset="0"/>
              </a:rPr>
              <a:t>Preguntas</a:t>
            </a:r>
            <a:endParaRPr lang="es-ES" sz="4000" dirty="0">
              <a:solidFill>
                <a:schemeClr val="accent5">
                  <a:lumMod val="50000"/>
                </a:schemeClr>
              </a:solidFill>
              <a:latin typeface="Arial Narrow" pitchFamily="34" charset="0"/>
            </a:endParaRPr>
          </a:p>
        </p:txBody>
      </p:sp>
      <p:pic>
        <p:nvPicPr>
          <p:cNvPr id="2" name="1 Image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776" y="1988840"/>
            <a:ext cx="3330388" cy="4699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007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5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9144000" cy="1340767"/>
          </a:xfrm>
          <a:prstGeom prst="rect">
            <a:avLst/>
          </a:prstGeom>
        </p:spPr>
      </p:pic>
      <p:sp>
        <p:nvSpPr>
          <p:cNvPr id="7" name="6 Rectángulo redondeado"/>
          <p:cNvSpPr/>
          <p:nvPr/>
        </p:nvSpPr>
        <p:spPr>
          <a:xfrm>
            <a:off x="224106" y="1320668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b="1" i="1" dirty="0" smtClean="0">
                <a:solidFill>
                  <a:schemeClr val="accent5">
                    <a:lumMod val="50000"/>
                  </a:schemeClr>
                </a:solidFill>
              </a:rPr>
              <a:t>Introducción</a:t>
            </a:r>
            <a:endParaRPr lang="es-ES" sz="1600" b="1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7" name="16 Rectángulo redondeado"/>
          <p:cNvSpPr/>
          <p:nvPr/>
        </p:nvSpPr>
        <p:spPr>
          <a:xfrm>
            <a:off x="1953608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Instrumentación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8" name="17 Rectángulo redondeado"/>
          <p:cNvSpPr/>
          <p:nvPr/>
        </p:nvSpPr>
        <p:spPr>
          <a:xfrm>
            <a:off x="3688580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Procesamiento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8" name="7 Rectángulo redondeado"/>
          <p:cNvSpPr/>
          <p:nvPr/>
        </p:nvSpPr>
        <p:spPr>
          <a:xfrm>
            <a:off x="5436097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Aplicaciones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9" name="8 Rectángulo redondeado"/>
          <p:cNvSpPr/>
          <p:nvPr/>
        </p:nvSpPr>
        <p:spPr>
          <a:xfrm>
            <a:off x="7164289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Conclusión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5" name="4 Título"/>
          <p:cNvSpPr>
            <a:spLocks noGrp="1"/>
          </p:cNvSpPr>
          <p:nvPr>
            <p:ph type="ctrTitle"/>
          </p:nvPr>
        </p:nvSpPr>
        <p:spPr>
          <a:xfrm>
            <a:off x="234428" y="2060848"/>
            <a:ext cx="3454152" cy="578495"/>
          </a:xfrm>
        </p:spPr>
        <p:txBody>
          <a:bodyPr>
            <a:normAutofit fontScale="90000"/>
          </a:bodyPr>
          <a:lstStyle/>
          <a:p>
            <a:pPr algn="l"/>
            <a:r>
              <a:rPr lang="es-ES" dirty="0" smtClean="0">
                <a:solidFill>
                  <a:schemeClr val="accent5">
                    <a:lumMod val="50000"/>
                  </a:schemeClr>
                </a:solidFill>
                <a:latin typeface="Arial Narrow" pitchFamily="34" charset="0"/>
              </a:rPr>
              <a:t>Objetivos</a:t>
            </a:r>
            <a:endParaRPr lang="es-ES" dirty="0">
              <a:solidFill>
                <a:schemeClr val="accent5">
                  <a:lumMod val="50000"/>
                </a:schemeClr>
              </a:solidFill>
              <a:latin typeface="Arial Narrow" pitchFamily="34" charset="0"/>
            </a:endParaRPr>
          </a:p>
        </p:txBody>
      </p:sp>
      <p:sp>
        <p:nvSpPr>
          <p:cNvPr id="21" name="20 Hexágono"/>
          <p:cNvSpPr/>
          <p:nvPr/>
        </p:nvSpPr>
        <p:spPr>
          <a:xfrm rot="5400000">
            <a:off x="2061620" y="2636912"/>
            <a:ext cx="1512168" cy="1368152"/>
          </a:xfrm>
          <a:prstGeom prst="hexagon">
            <a:avLst/>
          </a:prstGeom>
          <a:ln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001">
            <a:schemeClr val="lt2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endParaRPr lang="es-ES" sz="1400" dirty="0"/>
          </a:p>
        </p:txBody>
      </p:sp>
      <p:sp>
        <p:nvSpPr>
          <p:cNvPr id="22" name="21 Hexágono"/>
          <p:cNvSpPr/>
          <p:nvPr/>
        </p:nvSpPr>
        <p:spPr>
          <a:xfrm rot="5400000">
            <a:off x="3582171" y="2636912"/>
            <a:ext cx="1512168" cy="1368152"/>
          </a:xfrm>
          <a:prstGeom prst="hexagon">
            <a:avLst/>
          </a:prstGeom>
          <a:ln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001">
            <a:schemeClr val="lt2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endParaRPr lang="es-ES" dirty="0"/>
          </a:p>
        </p:txBody>
      </p:sp>
      <p:sp>
        <p:nvSpPr>
          <p:cNvPr id="23" name="22 Hexágono"/>
          <p:cNvSpPr/>
          <p:nvPr/>
        </p:nvSpPr>
        <p:spPr>
          <a:xfrm rot="5400000">
            <a:off x="2829337" y="3971213"/>
            <a:ext cx="1512168" cy="1368152"/>
          </a:xfrm>
          <a:prstGeom prst="hexagon">
            <a:avLst/>
          </a:prstGeom>
          <a:ln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001">
            <a:schemeClr val="lt2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endParaRPr lang="es-ES" dirty="0"/>
          </a:p>
        </p:txBody>
      </p:sp>
      <p:sp>
        <p:nvSpPr>
          <p:cNvPr id="24" name="23 Hexágono"/>
          <p:cNvSpPr/>
          <p:nvPr/>
        </p:nvSpPr>
        <p:spPr>
          <a:xfrm rot="5400000">
            <a:off x="4357206" y="3983821"/>
            <a:ext cx="1512168" cy="1368152"/>
          </a:xfrm>
          <a:prstGeom prst="hexagon">
            <a:avLst/>
          </a:prstGeom>
          <a:ln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001">
            <a:schemeClr val="lt2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endParaRPr lang="es-ES" dirty="0"/>
          </a:p>
        </p:txBody>
      </p:sp>
      <p:sp>
        <p:nvSpPr>
          <p:cNvPr id="29" name="28 Rectángulo"/>
          <p:cNvSpPr/>
          <p:nvPr/>
        </p:nvSpPr>
        <p:spPr>
          <a:xfrm>
            <a:off x="2011331" y="3026123"/>
            <a:ext cx="1668625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1500" dirty="0" smtClean="0">
                <a:ln w="3175" cmpd="sng">
                  <a:solidFill>
                    <a:schemeClr val="accent5">
                      <a:lumMod val="50000"/>
                      <a:alpha val="51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glow>
                    <a:schemeClr val="accent1">
                      <a:alpha val="18000"/>
                    </a:schemeClr>
                  </a:glow>
                  <a:outerShdw blurRad="228600" dir="3600000" sx="111000" sy="111000" algn="tl" rotWithShape="0">
                    <a:srgbClr val="000000">
                      <a:alpha val="0"/>
                    </a:srgbClr>
                  </a:outerShdw>
                </a:effectLst>
                <a:latin typeface="Arial For CAE" pitchFamily="34" charset="0"/>
              </a:rPr>
              <a:t>Análisis </a:t>
            </a:r>
            <a:r>
              <a:rPr lang="es-ES" sz="1500" dirty="0" err="1" smtClean="0">
                <a:ln w="3175" cmpd="sng">
                  <a:solidFill>
                    <a:schemeClr val="accent5">
                      <a:lumMod val="50000"/>
                      <a:alpha val="51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glow>
                    <a:schemeClr val="accent1">
                      <a:alpha val="18000"/>
                    </a:schemeClr>
                  </a:glow>
                  <a:outerShdw blurRad="228600" dir="3600000" sx="111000" sy="111000" algn="tl" rotWithShape="0">
                    <a:srgbClr val="000000">
                      <a:alpha val="0"/>
                    </a:srgbClr>
                  </a:outerShdw>
                </a:effectLst>
                <a:latin typeface="Arial For CAE" pitchFamily="34" charset="0"/>
              </a:rPr>
              <a:t>APAs</a:t>
            </a:r>
            <a:r>
              <a:rPr lang="es-ES" sz="1500" dirty="0" smtClean="0">
                <a:ln w="3175" cmpd="sng">
                  <a:solidFill>
                    <a:schemeClr val="accent5">
                      <a:lumMod val="50000"/>
                      <a:alpha val="51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glow>
                    <a:schemeClr val="accent1">
                      <a:alpha val="18000"/>
                    </a:schemeClr>
                  </a:glow>
                  <a:outerShdw blurRad="228600" dir="3600000" sx="111000" sy="111000" algn="tl" rotWithShape="0">
                    <a:srgbClr val="000000">
                      <a:alpha val="0"/>
                    </a:srgbClr>
                  </a:outerShdw>
                </a:effectLst>
                <a:latin typeface="Arial For CAE" pitchFamily="34" charset="0"/>
              </a:rPr>
              <a:t> en PD</a:t>
            </a:r>
            <a:endParaRPr lang="es-ES" sz="1500" dirty="0">
              <a:ln w="3175" cmpd="sng">
                <a:solidFill>
                  <a:schemeClr val="accent5">
                    <a:lumMod val="50000"/>
                    <a:alpha val="51000"/>
                  </a:schemeClr>
                </a:solidFill>
                <a:prstDash val="solid"/>
              </a:ln>
              <a:solidFill>
                <a:schemeClr val="bg1"/>
              </a:solidFill>
              <a:effectLst>
                <a:glow>
                  <a:schemeClr val="accent1">
                    <a:alpha val="18000"/>
                  </a:schemeClr>
                </a:glow>
                <a:outerShdw blurRad="228600" dir="3600000" sx="111000" sy="111000" algn="tl" rotWithShape="0">
                  <a:srgbClr val="000000">
                    <a:alpha val="0"/>
                  </a:srgbClr>
                </a:outerShdw>
              </a:effectLst>
              <a:latin typeface="Arial For CAE" pitchFamily="34" charset="0"/>
            </a:endParaRPr>
          </a:p>
        </p:txBody>
      </p:sp>
      <p:sp>
        <p:nvSpPr>
          <p:cNvPr id="30" name="29 Rectángulo"/>
          <p:cNvSpPr/>
          <p:nvPr/>
        </p:nvSpPr>
        <p:spPr>
          <a:xfrm>
            <a:off x="3585420" y="2757261"/>
            <a:ext cx="1527869" cy="124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1500" dirty="0" smtClean="0">
                <a:ln w="3175" cmpd="sng">
                  <a:solidFill>
                    <a:schemeClr val="accent5">
                      <a:lumMod val="50000"/>
                      <a:alpha val="51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glow>
                    <a:schemeClr val="accent1">
                      <a:alpha val="18000"/>
                    </a:schemeClr>
                  </a:glow>
                  <a:outerShdw blurRad="228600" dir="3600000" sx="111000" sy="111000" algn="tl" rotWithShape="0">
                    <a:srgbClr val="000000">
                      <a:alpha val="0"/>
                    </a:srgbClr>
                  </a:outerShdw>
                </a:effectLst>
                <a:latin typeface="Arial For CAE" pitchFamily="34" charset="0"/>
              </a:rPr>
              <a:t>¿Pueden sustituir sensores inerciales a las PF?</a:t>
            </a:r>
            <a:endParaRPr lang="es-ES" sz="1500" dirty="0">
              <a:ln w="3175" cmpd="sng">
                <a:solidFill>
                  <a:schemeClr val="accent5">
                    <a:lumMod val="50000"/>
                    <a:alpha val="51000"/>
                  </a:schemeClr>
                </a:solidFill>
                <a:prstDash val="solid"/>
              </a:ln>
              <a:solidFill>
                <a:srgbClr val="FFFFFF"/>
              </a:solidFill>
              <a:effectLst>
                <a:glow>
                  <a:schemeClr val="accent1">
                    <a:alpha val="18000"/>
                  </a:schemeClr>
                </a:glow>
                <a:outerShdw blurRad="228600" dir="3600000" sx="111000" sy="111000" algn="tl" rotWithShape="0">
                  <a:srgbClr val="000000">
                    <a:alpha val="0"/>
                  </a:srgbClr>
                </a:outerShdw>
              </a:effectLst>
              <a:latin typeface="Arial For CAE" pitchFamily="34" charset="0"/>
            </a:endParaRPr>
          </a:p>
        </p:txBody>
      </p:sp>
      <p:sp>
        <p:nvSpPr>
          <p:cNvPr id="35" name="34 Rectángulo"/>
          <p:cNvSpPr/>
          <p:nvPr/>
        </p:nvSpPr>
        <p:spPr>
          <a:xfrm>
            <a:off x="2816749" y="4190454"/>
            <a:ext cx="1537341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1500" dirty="0" smtClean="0">
                <a:ln w="3175" cmpd="sng">
                  <a:solidFill>
                    <a:schemeClr val="accent5">
                      <a:lumMod val="50000"/>
                      <a:alpha val="51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glow>
                    <a:schemeClr val="accent1">
                      <a:alpha val="18000"/>
                    </a:schemeClr>
                  </a:glow>
                  <a:outerShdw blurRad="228600" dir="3600000" sx="111000" sy="111000" algn="tl" rotWithShape="0">
                    <a:srgbClr val="000000">
                      <a:alpha val="0"/>
                    </a:srgbClr>
                  </a:outerShdw>
                </a:effectLst>
                <a:latin typeface="Arial For CAE" pitchFamily="34" charset="0"/>
              </a:rPr>
              <a:t>Estudio comparativo entre GW y QS</a:t>
            </a:r>
            <a:endParaRPr lang="es-ES" sz="1500" dirty="0">
              <a:ln w="3175" cmpd="sng">
                <a:solidFill>
                  <a:schemeClr val="accent5">
                    <a:lumMod val="50000"/>
                    <a:alpha val="51000"/>
                  </a:schemeClr>
                </a:solidFill>
                <a:prstDash val="solid"/>
              </a:ln>
              <a:solidFill>
                <a:srgbClr val="FFFFFF"/>
              </a:solidFill>
              <a:effectLst>
                <a:glow>
                  <a:schemeClr val="accent1">
                    <a:alpha val="18000"/>
                  </a:schemeClr>
                </a:glow>
                <a:outerShdw blurRad="228600" dir="3600000" sx="111000" sy="111000" algn="tl" rotWithShape="0">
                  <a:srgbClr val="000000">
                    <a:alpha val="0"/>
                  </a:srgbClr>
                </a:outerShdw>
              </a:effectLst>
              <a:latin typeface="Arial For CAE" pitchFamily="34" charset="0"/>
            </a:endParaRPr>
          </a:p>
        </p:txBody>
      </p:sp>
      <p:sp>
        <p:nvSpPr>
          <p:cNvPr id="36" name="35 Rectángulo"/>
          <p:cNvSpPr/>
          <p:nvPr/>
        </p:nvSpPr>
        <p:spPr>
          <a:xfrm>
            <a:off x="4360876" y="4136593"/>
            <a:ext cx="1510939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1300" dirty="0" smtClean="0">
                <a:ln w="3175" cmpd="sng">
                  <a:solidFill>
                    <a:schemeClr val="accent5">
                      <a:lumMod val="50000"/>
                      <a:alpha val="51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glow>
                    <a:schemeClr val="accent1">
                      <a:alpha val="18000"/>
                    </a:schemeClr>
                  </a:glow>
                  <a:outerShdw blurRad="228600" dir="3600000" sx="111000" sy="111000" algn="tl" rotWithShape="0">
                    <a:srgbClr val="000000">
                      <a:alpha val="0"/>
                    </a:srgbClr>
                  </a:outerShdw>
                </a:effectLst>
                <a:latin typeface="Arial For CAE" pitchFamily="34" charset="0"/>
              </a:rPr>
              <a:t>Estudio centrado en la extracción de características y clasificación</a:t>
            </a:r>
            <a:endParaRPr lang="es-ES" sz="1300" dirty="0">
              <a:ln w="3175" cmpd="sng">
                <a:solidFill>
                  <a:schemeClr val="accent5">
                    <a:lumMod val="50000"/>
                    <a:alpha val="51000"/>
                  </a:schemeClr>
                </a:solidFill>
                <a:prstDash val="solid"/>
              </a:ln>
              <a:solidFill>
                <a:srgbClr val="FFFFFF"/>
              </a:solidFill>
              <a:effectLst>
                <a:glow>
                  <a:schemeClr val="accent1">
                    <a:alpha val="18000"/>
                  </a:schemeClr>
                </a:glow>
                <a:outerShdw blurRad="228600" dir="3600000" sx="111000" sy="111000" algn="tl" rotWithShape="0">
                  <a:srgbClr val="000000">
                    <a:alpha val="0"/>
                  </a:srgbClr>
                </a:outerShdw>
              </a:effectLst>
              <a:latin typeface="Arial For CAE" pitchFamily="34" charset="0"/>
            </a:endParaRPr>
          </a:p>
        </p:txBody>
      </p:sp>
      <p:sp>
        <p:nvSpPr>
          <p:cNvPr id="37" name="36 Hexágono"/>
          <p:cNvSpPr/>
          <p:nvPr/>
        </p:nvSpPr>
        <p:spPr>
          <a:xfrm rot="5400000">
            <a:off x="5071333" y="2696433"/>
            <a:ext cx="1512168" cy="1368152"/>
          </a:xfrm>
          <a:prstGeom prst="hexagon">
            <a:avLst/>
          </a:prstGeom>
          <a:ln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001">
            <a:schemeClr val="lt2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endParaRPr lang="es-ES" dirty="0"/>
          </a:p>
        </p:txBody>
      </p:sp>
      <p:sp>
        <p:nvSpPr>
          <p:cNvPr id="47" name="46 Rectángulo"/>
          <p:cNvSpPr/>
          <p:nvPr/>
        </p:nvSpPr>
        <p:spPr>
          <a:xfrm>
            <a:off x="5116345" y="2872677"/>
            <a:ext cx="152786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1500" dirty="0" smtClean="0">
                <a:ln w="3175" cmpd="sng">
                  <a:solidFill>
                    <a:schemeClr val="accent5">
                      <a:lumMod val="50000"/>
                      <a:alpha val="51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glow>
                    <a:schemeClr val="accent1">
                      <a:alpha val="18000"/>
                    </a:schemeClr>
                  </a:glow>
                  <a:outerShdw blurRad="228600" dir="3600000" sx="111000" sy="111000" algn="tl" rotWithShape="0">
                    <a:srgbClr val="000000">
                      <a:alpha val="0"/>
                    </a:srgbClr>
                  </a:outerShdw>
                </a:effectLst>
                <a:latin typeface="Arial For CAE" pitchFamily="34" charset="0"/>
              </a:rPr>
              <a:t>¿Es posible clasificar a partir de </a:t>
            </a:r>
            <a:r>
              <a:rPr lang="es-ES" sz="1500" dirty="0" err="1" smtClean="0">
                <a:ln w="3175" cmpd="sng">
                  <a:solidFill>
                    <a:schemeClr val="accent5">
                      <a:lumMod val="50000"/>
                      <a:alpha val="51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glow>
                    <a:schemeClr val="accent1">
                      <a:alpha val="18000"/>
                    </a:schemeClr>
                  </a:glow>
                  <a:outerShdw blurRad="228600" dir="3600000" sx="111000" sy="111000" algn="tl" rotWithShape="0">
                    <a:srgbClr val="000000">
                      <a:alpha val="0"/>
                    </a:srgbClr>
                  </a:outerShdw>
                </a:effectLst>
                <a:latin typeface="Arial For CAE" pitchFamily="34" charset="0"/>
              </a:rPr>
              <a:t>info</a:t>
            </a:r>
            <a:r>
              <a:rPr lang="es-ES" sz="1500" dirty="0" smtClean="0">
                <a:ln w="3175" cmpd="sng">
                  <a:solidFill>
                    <a:schemeClr val="accent5">
                      <a:lumMod val="50000"/>
                      <a:alpha val="51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glow>
                    <a:schemeClr val="accent1">
                      <a:alpha val="18000"/>
                    </a:schemeClr>
                  </a:glow>
                  <a:outerShdw blurRad="228600" dir="3600000" sx="111000" sy="111000" algn="tl" rotWithShape="0">
                    <a:srgbClr val="000000">
                      <a:alpha val="0"/>
                    </a:srgbClr>
                  </a:outerShdw>
                </a:effectLst>
                <a:latin typeface="Arial For CAE" pitchFamily="34" charset="0"/>
              </a:rPr>
              <a:t> de la marcha?</a:t>
            </a:r>
            <a:endParaRPr lang="es-ES" sz="1500" dirty="0">
              <a:ln w="3175" cmpd="sng">
                <a:solidFill>
                  <a:schemeClr val="accent5">
                    <a:lumMod val="50000"/>
                    <a:alpha val="51000"/>
                  </a:schemeClr>
                </a:solidFill>
                <a:prstDash val="solid"/>
              </a:ln>
              <a:solidFill>
                <a:srgbClr val="FFFFFF"/>
              </a:solidFill>
              <a:effectLst>
                <a:glow>
                  <a:schemeClr val="accent1">
                    <a:alpha val="18000"/>
                  </a:schemeClr>
                </a:glow>
                <a:outerShdw blurRad="228600" dir="3600000" sx="111000" sy="111000" algn="tl" rotWithShape="0">
                  <a:srgbClr val="000000">
                    <a:alpha val="0"/>
                  </a:srgbClr>
                </a:outerShdw>
              </a:effectLst>
              <a:latin typeface="Arial For CAE" pitchFamily="34" charset="0"/>
            </a:endParaRPr>
          </a:p>
        </p:txBody>
      </p:sp>
      <p:sp>
        <p:nvSpPr>
          <p:cNvPr id="19" name="18 CuadroTexto"/>
          <p:cNvSpPr txBox="1"/>
          <p:nvPr/>
        </p:nvSpPr>
        <p:spPr>
          <a:xfrm>
            <a:off x="1331640" y="6365927"/>
            <a:ext cx="53285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Comp.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Posturographic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Body-Swad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measurements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with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Inertail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data in PD</a:t>
            </a:r>
            <a:endParaRPr lang="es-ES" sz="1400" b="1" i="1" dirty="0">
              <a:solidFill>
                <a:schemeClr val="tx1">
                  <a:lumMod val="50000"/>
                  <a:lumOff val="50000"/>
                </a:schemeClr>
              </a:solidFill>
              <a:latin typeface="Arial Narrow" pitchFamily="34" charset="0"/>
            </a:endParaRPr>
          </a:p>
        </p:txBody>
      </p:sp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6710" y="6025632"/>
            <a:ext cx="1765996" cy="648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85223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 animBg="1"/>
      <p:bldP spid="24" grpId="0" animBg="1"/>
      <p:bldP spid="29" grpId="0"/>
      <p:bldP spid="30" grpId="0"/>
      <p:bldP spid="35" grpId="0"/>
      <p:bldP spid="36" grpId="0"/>
      <p:bldP spid="37" grpId="0" animBg="1"/>
      <p:bldP spid="4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5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9144000" cy="1340767"/>
          </a:xfrm>
          <a:prstGeom prst="rect">
            <a:avLst/>
          </a:prstGeom>
        </p:spPr>
      </p:pic>
      <p:sp>
        <p:nvSpPr>
          <p:cNvPr id="7" name="6 Rectángulo redondeado"/>
          <p:cNvSpPr/>
          <p:nvPr/>
        </p:nvSpPr>
        <p:spPr>
          <a:xfrm>
            <a:off x="224106" y="1320668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b="1" i="1" dirty="0" smtClean="0">
                <a:solidFill>
                  <a:schemeClr val="accent5">
                    <a:lumMod val="50000"/>
                  </a:schemeClr>
                </a:solidFill>
              </a:rPr>
              <a:t>Introducción</a:t>
            </a:r>
            <a:endParaRPr lang="es-ES" sz="1600" b="1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7" name="16 Rectángulo redondeado"/>
          <p:cNvSpPr/>
          <p:nvPr/>
        </p:nvSpPr>
        <p:spPr>
          <a:xfrm>
            <a:off x="1953608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Instrumentación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8" name="17 Rectángulo redondeado"/>
          <p:cNvSpPr/>
          <p:nvPr/>
        </p:nvSpPr>
        <p:spPr>
          <a:xfrm>
            <a:off x="3688580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Procesamiento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8" name="7 Rectángulo redondeado"/>
          <p:cNvSpPr/>
          <p:nvPr/>
        </p:nvSpPr>
        <p:spPr>
          <a:xfrm>
            <a:off x="5436097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Aplicaciones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9" name="8 Rectángulo redondeado"/>
          <p:cNvSpPr/>
          <p:nvPr/>
        </p:nvSpPr>
        <p:spPr>
          <a:xfrm>
            <a:off x="7164289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Conclusión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5" name="4 Título"/>
          <p:cNvSpPr>
            <a:spLocks noGrp="1"/>
          </p:cNvSpPr>
          <p:nvPr>
            <p:ph type="ctrTitle"/>
          </p:nvPr>
        </p:nvSpPr>
        <p:spPr>
          <a:xfrm>
            <a:off x="234428" y="2060848"/>
            <a:ext cx="3454152" cy="578495"/>
          </a:xfrm>
        </p:spPr>
        <p:txBody>
          <a:bodyPr>
            <a:normAutofit fontScale="90000"/>
          </a:bodyPr>
          <a:lstStyle/>
          <a:p>
            <a:pPr algn="l"/>
            <a:r>
              <a:rPr lang="es-ES" dirty="0" smtClean="0">
                <a:solidFill>
                  <a:schemeClr val="accent5">
                    <a:lumMod val="50000"/>
                  </a:schemeClr>
                </a:solidFill>
                <a:latin typeface="Arial Narrow" pitchFamily="34" charset="0"/>
              </a:rPr>
              <a:t>Estado del arte</a:t>
            </a:r>
            <a:endParaRPr lang="es-ES" dirty="0">
              <a:solidFill>
                <a:schemeClr val="accent5">
                  <a:lumMod val="50000"/>
                </a:schemeClr>
              </a:solidFill>
              <a:latin typeface="Arial Narrow" pitchFamily="34" charset="0"/>
            </a:endParaRPr>
          </a:p>
        </p:txBody>
      </p:sp>
      <p:graphicFrame>
        <p:nvGraphicFramePr>
          <p:cNvPr id="2" name="1 Diagrama"/>
          <p:cNvGraphicFramePr/>
          <p:nvPr>
            <p:extLst>
              <p:ext uri="{D42A27DB-BD31-4B8C-83A1-F6EECF244321}">
                <p14:modId xmlns:p14="http://schemas.microsoft.com/office/powerpoint/2010/main" val="704278162"/>
              </p:ext>
            </p:extLst>
          </p:nvPr>
        </p:nvGraphicFramePr>
        <p:xfrm>
          <a:off x="0" y="3212976"/>
          <a:ext cx="3154024" cy="28083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10" name="9 Diagrama"/>
          <p:cNvGraphicFramePr/>
          <p:nvPr>
            <p:extLst>
              <p:ext uri="{D42A27DB-BD31-4B8C-83A1-F6EECF244321}">
                <p14:modId xmlns:p14="http://schemas.microsoft.com/office/powerpoint/2010/main" val="2082684276"/>
              </p:ext>
            </p:extLst>
          </p:nvPr>
        </p:nvGraphicFramePr>
        <p:xfrm>
          <a:off x="2855642" y="2852936"/>
          <a:ext cx="3600400" cy="28803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aphicFrame>
        <p:nvGraphicFramePr>
          <p:cNvPr id="11" name="10 Diagrama"/>
          <p:cNvGraphicFramePr/>
          <p:nvPr>
            <p:extLst>
              <p:ext uri="{D42A27DB-BD31-4B8C-83A1-F6EECF244321}">
                <p14:modId xmlns:p14="http://schemas.microsoft.com/office/powerpoint/2010/main" val="525103523"/>
              </p:ext>
            </p:extLst>
          </p:nvPr>
        </p:nvGraphicFramePr>
        <p:xfrm>
          <a:off x="5989977" y="3212976"/>
          <a:ext cx="3154024" cy="28083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sp>
        <p:nvSpPr>
          <p:cNvPr id="12" name="11 CuadroTexto"/>
          <p:cNvSpPr txBox="1"/>
          <p:nvPr/>
        </p:nvSpPr>
        <p:spPr>
          <a:xfrm>
            <a:off x="1331640" y="6365927"/>
            <a:ext cx="53285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Comp.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Posturographic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Body-Swad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measurements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with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Inertail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data in PD</a:t>
            </a:r>
            <a:endParaRPr lang="es-ES" sz="1400" b="1" i="1" dirty="0">
              <a:solidFill>
                <a:schemeClr val="tx1">
                  <a:lumMod val="50000"/>
                  <a:lumOff val="50000"/>
                </a:schemeClr>
              </a:solidFill>
              <a:latin typeface="Arial Narrow" pitchFamily="34" charset="0"/>
            </a:endParaRP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289" y="6090145"/>
            <a:ext cx="1765996" cy="648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47469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AsOne/>
      </p:bldGraphic>
      <p:bldGraphic spid="10" grpId="0">
        <p:bldAsOne/>
      </p:bldGraphic>
      <p:bldGraphic spid="11" grpId="0">
        <p:bldAsOne/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5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9144000" cy="1340767"/>
          </a:xfrm>
          <a:prstGeom prst="rect">
            <a:avLst/>
          </a:prstGeom>
        </p:spPr>
      </p:pic>
      <p:sp>
        <p:nvSpPr>
          <p:cNvPr id="7" name="6 Rectángulo redondeado"/>
          <p:cNvSpPr/>
          <p:nvPr/>
        </p:nvSpPr>
        <p:spPr>
          <a:xfrm>
            <a:off x="225416" y="1124744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Introducción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7" name="16 Rectángulo redondeado"/>
          <p:cNvSpPr/>
          <p:nvPr/>
        </p:nvSpPr>
        <p:spPr>
          <a:xfrm>
            <a:off x="1953608" y="1340768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b="1" i="1" dirty="0" smtClean="0">
                <a:solidFill>
                  <a:schemeClr val="accent5">
                    <a:lumMod val="50000"/>
                  </a:schemeClr>
                </a:solidFill>
              </a:rPr>
              <a:t>Instrumentación</a:t>
            </a:r>
            <a:endParaRPr lang="es-ES" sz="1600" b="1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8" name="17 Rectángulo redondeado"/>
          <p:cNvSpPr/>
          <p:nvPr/>
        </p:nvSpPr>
        <p:spPr>
          <a:xfrm>
            <a:off x="3688580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Procesamiento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8" name="7 Rectángulo redondeado"/>
          <p:cNvSpPr/>
          <p:nvPr/>
        </p:nvSpPr>
        <p:spPr>
          <a:xfrm>
            <a:off x="5436097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Aplicaciones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9" name="8 Rectángulo redondeado"/>
          <p:cNvSpPr/>
          <p:nvPr/>
        </p:nvSpPr>
        <p:spPr>
          <a:xfrm>
            <a:off x="7164289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Conclusión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0" name="4 Título"/>
          <p:cNvSpPr txBox="1">
            <a:spLocks/>
          </p:cNvSpPr>
          <p:nvPr/>
        </p:nvSpPr>
        <p:spPr>
          <a:xfrm>
            <a:off x="234428" y="2060848"/>
            <a:ext cx="3454152" cy="578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4000" dirty="0" err="1" smtClean="0">
                <a:solidFill>
                  <a:schemeClr val="accent5">
                    <a:lumMod val="50000"/>
                  </a:schemeClr>
                </a:solidFill>
                <a:latin typeface="Arial Narrow" pitchFamily="34" charset="0"/>
              </a:rPr>
              <a:t>Gait</a:t>
            </a:r>
            <a:r>
              <a:rPr lang="es-ES" sz="4000" dirty="0" smtClean="0">
                <a:solidFill>
                  <a:schemeClr val="accent5">
                    <a:lumMod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4000" dirty="0" err="1" smtClean="0">
                <a:solidFill>
                  <a:schemeClr val="accent5">
                    <a:lumMod val="50000"/>
                  </a:schemeClr>
                </a:solidFill>
                <a:latin typeface="Arial Narrow" pitchFamily="34" charset="0"/>
              </a:rPr>
              <a:t>Watch</a:t>
            </a:r>
            <a:endParaRPr lang="es-ES" sz="4000" dirty="0">
              <a:solidFill>
                <a:schemeClr val="accent5">
                  <a:lumMod val="50000"/>
                </a:schemeClr>
              </a:solidFill>
              <a:latin typeface="Arial Narrow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3" y="2852936"/>
            <a:ext cx="2757640" cy="2376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1 CuadroTexto"/>
          <p:cNvSpPr txBox="1"/>
          <p:nvPr/>
        </p:nvSpPr>
        <p:spPr>
          <a:xfrm rot="10800000" flipH="1" flipV="1">
            <a:off x="796291" y="4957719"/>
            <a:ext cx="15434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itchFamily="34" charset="0"/>
              </a:rPr>
              <a:t>Giroscopo</a:t>
            </a:r>
            <a:r>
              <a:rPr lang="es-E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itchFamily="34" charset="0"/>
              </a:rPr>
              <a:t> biaxial y </a:t>
            </a:r>
            <a:r>
              <a:rPr lang="es-E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 Narrow" pitchFamily="34" charset="0"/>
              </a:rPr>
              <a:t>A</a:t>
            </a:r>
            <a:r>
              <a:rPr lang="es-ES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itchFamily="34" charset="0"/>
              </a:rPr>
              <a:t>ccelerometro</a:t>
            </a:r>
            <a:r>
              <a:rPr lang="es-E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itchFamily="34" charset="0"/>
              </a:rPr>
              <a:t> </a:t>
            </a:r>
            <a:r>
              <a:rPr lang="es-ES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itchFamily="34" charset="0"/>
              </a:rPr>
              <a:t>triaxial</a:t>
            </a:r>
            <a:endParaRPr lang="es-ES" dirty="0">
              <a:solidFill>
                <a:schemeClr val="tx1">
                  <a:lumMod val="75000"/>
                  <a:lumOff val="25000"/>
                </a:schemeClr>
              </a:solidFill>
              <a:latin typeface="Arial Narrow" pitchFamily="34" charset="0"/>
            </a:endParaRPr>
          </a:p>
        </p:txBody>
      </p:sp>
      <p:cxnSp>
        <p:nvCxnSpPr>
          <p:cNvPr id="11" name="10 Conector recto de flecha"/>
          <p:cNvCxnSpPr/>
          <p:nvPr/>
        </p:nvCxnSpPr>
        <p:spPr>
          <a:xfrm flipV="1">
            <a:off x="2145789" y="4653136"/>
            <a:ext cx="770027" cy="72008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15 CuadroTexto"/>
          <p:cNvSpPr txBox="1"/>
          <p:nvPr/>
        </p:nvSpPr>
        <p:spPr>
          <a:xfrm rot="10800000" flipH="1" flipV="1">
            <a:off x="602328" y="3073409"/>
            <a:ext cx="15434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itchFamily="34" charset="0"/>
              </a:rPr>
              <a:t>Giroscopo</a:t>
            </a:r>
            <a:r>
              <a:rPr lang="es-E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itchFamily="34" charset="0"/>
              </a:rPr>
              <a:t> biaxial</a:t>
            </a:r>
            <a:endParaRPr lang="es-ES" dirty="0">
              <a:solidFill>
                <a:schemeClr val="tx1">
                  <a:lumMod val="75000"/>
                  <a:lumOff val="25000"/>
                </a:schemeClr>
              </a:solidFill>
              <a:latin typeface="Arial Narrow" pitchFamily="34" charset="0"/>
            </a:endParaRPr>
          </a:p>
        </p:txBody>
      </p:sp>
      <p:cxnSp>
        <p:nvCxnSpPr>
          <p:cNvPr id="14" name="13 Conector recto de flecha"/>
          <p:cNvCxnSpPr/>
          <p:nvPr/>
        </p:nvCxnSpPr>
        <p:spPr>
          <a:xfrm>
            <a:off x="1763688" y="3396575"/>
            <a:ext cx="1054016" cy="24844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19 CuadroTexto"/>
          <p:cNvSpPr txBox="1"/>
          <p:nvPr/>
        </p:nvSpPr>
        <p:spPr>
          <a:xfrm rot="10800000" flipH="1" flipV="1">
            <a:off x="6392557" y="1772816"/>
            <a:ext cx="154346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itchFamily="34" charset="0"/>
              </a:rPr>
              <a:t>Giroscopo</a:t>
            </a:r>
            <a:r>
              <a:rPr lang="es-E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itchFamily="34" charset="0"/>
              </a:rPr>
              <a:t> biaxial y </a:t>
            </a:r>
            <a:r>
              <a:rPr lang="es-E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 Narrow" pitchFamily="34" charset="0"/>
              </a:rPr>
              <a:t>A</a:t>
            </a:r>
            <a:r>
              <a:rPr lang="es-ES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itchFamily="34" charset="0"/>
              </a:rPr>
              <a:t>ccelerometro</a:t>
            </a:r>
            <a:r>
              <a:rPr lang="es-E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itchFamily="34" charset="0"/>
              </a:rPr>
              <a:t> </a:t>
            </a:r>
            <a:r>
              <a:rPr lang="es-ES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itchFamily="34" charset="0"/>
              </a:rPr>
              <a:t>triaxial</a:t>
            </a:r>
            <a:endParaRPr lang="es-ES" dirty="0" smtClean="0">
              <a:solidFill>
                <a:schemeClr val="tx1">
                  <a:lumMod val="75000"/>
                  <a:lumOff val="25000"/>
                </a:schemeClr>
              </a:solidFill>
              <a:latin typeface="Arial Narrow" pitchFamily="34" charset="0"/>
            </a:endParaRPr>
          </a:p>
          <a:p>
            <a:r>
              <a:rPr lang="es-E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itchFamily="34" charset="0"/>
              </a:rPr>
              <a:t>Magnetómetro  </a:t>
            </a:r>
            <a:r>
              <a:rPr lang="es-ES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itchFamily="34" charset="0"/>
              </a:rPr>
              <a:t>triaxial</a:t>
            </a:r>
            <a:endParaRPr lang="es-ES" dirty="0">
              <a:solidFill>
                <a:schemeClr val="tx1">
                  <a:lumMod val="75000"/>
                  <a:lumOff val="25000"/>
                </a:schemeClr>
              </a:solidFill>
              <a:latin typeface="Arial Narrow" pitchFamily="34" charset="0"/>
            </a:endParaRPr>
          </a:p>
        </p:txBody>
      </p:sp>
      <p:cxnSp>
        <p:nvCxnSpPr>
          <p:cNvPr id="19" name="18 Conector recto de flecha"/>
          <p:cNvCxnSpPr/>
          <p:nvPr/>
        </p:nvCxnSpPr>
        <p:spPr>
          <a:xfrm flipH="1">
            <a:off x="5416773" y="2639343"/>
            <a:ext cx="975784" cy="43406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24 Rectángulo"/>
          <p:cNvSpPr/>
          <p:nvPr/>
        </p:nvSpPr>
        <p:spPr>
          <a:xfrm>
            <a:off x="5745924" y="3632971"/>
            <a:ext cx="3134191" cy="2308324"/>
          </a:xfrm>
          <a:prstGeom prst="rect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s-E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itchFamily="34" charset="0"/>
              </a:rPr>
              <a:t>IMU</a:t>
            </a:r>
          </a:p>
          <a:p>
            <a:endParaRPr lang="es-ES" dirty="0" smtClean="0">
              <a:solidFill>
                <a:schemeClr val="tx1">
                  <a:lumMod val="75000"/>
                  <a:lumOff val="25000"/>
                </a:schemeClr>
              </a:solidFill>
              <a:latin typeface="Arial Narrow" pitchFamily="34" charset="0"/>
            </a:endParaRPr>
          </a:p>
          <a:p>
            <a:r>
              <a:rPr lang="es-E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itchFamily="34" charset="0"/>
              </a:rPr>
              <a:t>Unidad central (</a:t>
            </a:r>
            <a:r>
              <a:rPr lang="es-ES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itchFamily="34" charset="0"/>
              </a:rPr>
              <a:t>microcontrolador</a:t>
            </a:r>
            <a:r>
              <a:rPr lang="es-E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itchFamily="34" charset="0"/>
              </a:rPr>
              <a:t> y </a:t>
            </a:r>
            <a:br>
              <a:rPr lang="es-E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itchFamily="34" charset="0"/>
              </a:rPr>
            </a:br>
            <a:r>
              <a:rPr lang="es-E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itchFamily="34" charset="0"/>
              </a:rPr>
              <a:t>tarjeta de memoria)</a:t>
            </a:r>
          </a:p>
          <a:p>
            <a:endParaRPr lang="es-ES" dirty="0" smtClean="0">
              <a:solidFill>
                <a:schemeClr val="tx1">
                  <a:lumMod val="75000"/>
                  <a:lumOff val="25000"/>
                </a:schemeClr>
              </a:solidFill>
              <a:latin typeface="Arial Narrow" pitchFamily="34" charset="0"/>
            </a:endParaRPr>
          </a:p>
          <a:p>
            <a:r>
              <a:rPr lang="es-E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itchFamily="34" charset="0"/>
              </a:rPr>
              <a:t>Varias unidades de medida</a:t>
            </a:r>
          </a:p>
          <a:p>
            <a:endParaRPr lang="es-ES" dirty="0" smtClean="0">
              <a:solidFill>
                <a:schemeClr val="tx1">
                  <a:lumMod val="75000"/>
                  <a:lumOff val="25000"/>
                </a:schemeClr>
              </a:solidFill>
              <a:latin typeface="Arial Narrow" pitchFamily="34" charset="0"/>
            </a:endParaRPr>
          </a:p>
          <a:p>
            <a:r>
              <a:rPr lang="es-E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itchFamily="34" charset="0"/>
              </a:rPr>
              <a:t>Frecuencia de muestreo :  200 Hz</a:t>
            </a:r>
            <a:endParaRPr lang="es-ES" dirty="0">
              <a:solidFill>
                <a:schemeClr val="tx1">
                  <a:lumMod val="75000"/>
                  <a:lumOff val="25000"/>
                </a:schemeClr>
              </a:solidFill>
              <a:latin typeface="Arial Narrow" pitchFamily="34" charset="0"/>
            </a:endParaRPr>
          </a:p>
        </p:txBody>
      </p:sp>
      <p:sp>
        <p:nvSpPr>
          <p:cNvPr id="21" name="20 CuadroTexto"/>
          <p:cNvSpPr txBox="1"/>
          <p:nvPr/>
        </p:nvSpPr>
        <p:spPr>
          <a:xfrm>
            <a:off x="1331640" y="6365927"/>
            <a:ext cx="53285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Comp.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Posturographic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Body-Swad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measurements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with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Inertail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data in PD</a:t>
            </a:r>
            <a:endParaRPr lang="es-ES" sz="1400" b="1" i="1" dirty="0">
              <a:solidFill>
                <a:schemeClr val="tx1">
                  <a:lumMod val="50000"/>
                  <a:lumOff val="50000"/>
                </a:schemeClr>
              </a:solidFill>
              <a:latin typeface="Arial Narrow" pitchFamily="34" charset="0"/>
            </a:endParaRPr>
          </a:p>
        </p:txBody>
      </p:sp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287" y="6059824"/>
            <a:ext cx="1765996" cy="648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60225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6" grpId="0"/>
      <p:bldP spid="20" grpId="0"/>
      <p:bldP spid="2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5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9144000" cy="1340767"/>
          </a:xfrm>
          <a:prstGeom prst="rect">
            <a:avLst/>
          </a:prstGeom>
        </p:spPr>
      </p:pic>
      <p:sp>
        <p:nvSpPr>
          <p:cNvPr id="7" name="6 Rectángulo redondeado"/>
          <p:cNvSpPr/>
          <p:nvPr/>
        </p:nvSpPr>
        <p:spPr>
          <a:xfrm>
            <a:off x="225416" y="1124744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Introducción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7" name="16 Rectángulo redondeado"/>
          <p:cNvSpPr/>
          <p:nvPr/>
        </p:nvSpPr>
        <p:spPr>
          <a:xfrm>
            <a:off x="1953608" y="1340768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b="1" i="1" dirty="0" smtClean="0">
                <a:solidFill>
                  <a:schemeClr val="accent5">
                    <a:lumMod val="50000"/>
                  </a:schemeClr>
                </a:solidFill>
              </a:rPr>
              <a:t>Instrumentación</a:t>
            </a:r>
            <a:endParaRPr lang="es-ES" sz="1600" b="1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8" name="17 Rectángulo redondeado"/>
          <p:cNvSpPr/>
          <p:nvPr/>
        </p:nvSpPr>
        <p:spPr>
          <a:xfrm>
            <a:off x="3688580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Procesamiento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8" name="7 Rectángulo redondeado"/>
          <p:cNvSpPr/>
          <p:nvPr/>
        </p:nvSpPr>
        <p:spPr>
          <a:xfrm>
            <a:off x="5436097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Aplicaciones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9" name="8 Rectángulo redondeado"/>
          <p:cNvSpPr/>
          <p:nvPr/>
        </p:nvSpPr>
        <p:spPr>
          <a:xfrm>
            <a:off x="7164289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Conclusión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0" name="4 Título"/>
          <p:cNvSpPr txBox="1">
            <a:spLocks/>
          </p:cNvSpPr>
          <p:nvPr/>
        </p:nvSpPr>
        <p:spPr>
          <a:xfrm>
            <a:off x="234428" y="2060848"/>
            <a:ext cx="3454152" cy="578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4000" dirty="0" err="1" smtClean="0">
                <a:solidFill>
                  <a:schemeClr val="accent5">
                    <a:lumMod val="50000"/>
                  </a:schemeClr>
                </a:solidFill>
                <a:latin typeface="Arial Narrow" pitchFamily="34" charset="0"/>
              </a:rPr>
              <a:t>Force</a:t>
            </a:r>
            <a:r>
              <a:rPr lang="es-ES" sz="4000" dirty="0" smtClean="0">
                <a:solidFill>
                  <a:schemeClr val="accent5">
                    <a:lumMod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4000" dirty="0" err="1" smtClean="0">
                <a:solidFill>
                  <a:schemeClr val="accent5">
                    <a:lumMod val="50000"/>
                  </a:schemeClr>
                </a:solidFill>
                <a:latin typeface="Arial Narrow" pitchFamily="34" charset="0"/>
              </a:rPr>
              <a:t>Plateform</a:t>
            </a:r>
            <a:endParaRPr lang="es-ES" sz="4000" dirty="0">
              <a:solidFill>
                <a:schemeClr val="accent5">
                  <a:lumMod val="50000"/>
                </a:schemeClr>
              </a:solidFill>
              <a:latin typeface="Arial Narrow" pitchFamily="34" charset="0"/>
            </a:endParaRPr>
          </a:p>
        </p:txBody>
      </p:sp>
      <p:pic>
        <p:nvPicPr>
          <p:cNvPr id="2" name="1 Imag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542" y="2852936"/>
            <a:ext cx="2219523" cy="2124994"/>
          </a:xfrm>
          <a:prstGeom prst="rect">
            <a:avLst/>
          </a:prstGeom>
        </p:spPr>
      </p:pic>
      <p:sp>
        <p:nvSpPr>
          <p:cNvPr id="3" name="2 Rectángulo"/>
          <p:cNvSpPr/>
          <p:nvPr/>
        </p:nvSpPr>
        <p:spPr>
          <a:xfrm>
            <a:off x="3688580" y="2060848"/>
            <a:ext cx="3685624" cy="2031325"/>
          </a:xfrm>
          <a:prstGeom prst="rect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s-E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itchFamily="34" charset="0"/>
              </a:rPr>
              <a:t>65x40  </a:t>
            </a:r>
            <a:r>
              <a:rPr lang="es-ES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itchFamily="34" charset="0"/>
              </a:rPr>
              <a:t>cells</a:t>
            </a:r>
            <a:r>
              <a:rPr lang="es-E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itchFamily="34" charset="0"/>
              </a:rPr>
              <a:t> of </a:t>
            </a:r>
            <a:r>
              <a:rPr lang="es-ES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itchFamily="34" charset="0"/>
              </a:rPr>
              <a:t>sensors</a:t>
            </a:r>
            <a:endParaRPr lang="es-ES" dirty="0" smtClean="0">
              <a:solidFill>
                <a:schemeClr val="tx1">
                  <a:lumMod val="75000"/>
                  <a:lumOff val="25000"/>
                </a:schemeClr>
              </a:solidFill>
              <a:latin typeface="Arial Narrow" pitchFamily="34" charset="0"/>
            </a:endParaRPr>
          </a:p>
          <a:p>
            <a:endParaRPr lang="es-ES" dirty="0" smtClean="0">
              <a:solidFill>
                <a:schemeClr val="tx1">
                  <a:lumMod val="75000"/>
                  <a:lumOff val="25000"/>
                </a:schemeClr>
              </a:solidFill>
              <a:latin typeface="Arial Narrow" pitchFamily="34" charset="0"/>
            </a:endParaRPr>
          </a:p>
          <a:p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itchFamily="34" charset="0"/>
              </a:rPr>
              <a:t>Analiza la fuerza bajo los </a:t>
            </a:r>
            <a:r>
              <a:rPr lang="es-E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itchFamily="34" charset="0"/>
              </a:rPr>
              <a:t>pies</a:t>
            </a:r>
          </a:p>
          <a:p>
            <a:endParaRPr lang="es-ES" dirty="0">
              <a:solidFill>
                <a:schemeClr val="tx1">
                  <a:lumMod val="75000"/>
                  <a:lumOff val="25000"/>
                </a:schemeClr>
              </a:solidFill>
              <a:latin typeface="Arial Narrow" pitchFamily="34" charset="0"/>
            </a:endParaRPr>
          </a:p>
          <a:p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itchFamily="34" charset="0"/>
              </a:rPr>
              <a:t>Se utiliza para analizar ajustes posturales</a:t>
            </a:r>
          </a:p>
          <a:p>
            <a:endParaRPr lang="es-ES" dirty="0" smtClean="0">
              <a:solidFill>
                <a:schemeClr val="tx1">
                  <a:lumMod val="75000"/>
                  <a:lumOff val="25000"/>
                </a:schemeClr>
              </a:solidFill>
              <a:latin typeface="Arial Narrow" pitchFamily="34" charset="0"/>
            </a:endParaRPr>
          </a:p>
          <a:p>
            <a:r>
              <a:rPr lang="es-E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itchFamily="34" charset="0"/>
              </a:rPr>
              <a:t>Frecuencia de muestreo : 120 Hz</a:t>
            </a:r>
            <a:endParaRPr lang="es-ES" dirty="0">
              <a:solidFill>
                <a:schemeClr val="tx1">
                  <a:lumMod val="75000"/>
                  <a:lumOff val="25000"/>
                </a:schemeClr>
              </a:solidFill>
              <a:latin typeface="Arial Narrow" pitchFamily="34" charset="0"/>
            </a:endParaRPr>
          </a:p>
        </p:txBody>
      </p:sp>
      <p:sp>
        <p:nvSpPr>
          <p:cNvPr id="14" name="13 Rectángulo"/>
          <p:cNvSpPr/>
          <p:nvPr/>
        </p:nvSpPr>
        <p:spPr>
          <a:xfrm>
            <a:off x="225416" y="5330297"/>
            <a:ext cx="410881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itchFamily="34" charset="0"/>
              </a:rPr>
              <a:t>** Otra alternativa para medir datos de fuerza: </a:t>
            </a:r>
            <a:br>
              <a:rPr lang="es-E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itchFamily="34" charset="0"/>
              </a:rPr>
            </a:br>
            <a:r>
              <a:rPr lang="es-E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itchFamily="34" charset="0"/>
              </a:rPr>
              <a:t>sensores bajo los pies (8 bajo cada pie)</a:t>
            </a:r>
            <a:endParaRPr lang="es-ES" dirty="0">
              <a:solidFill>
                <a:schemeClr val="tx1">
                  <a:lumMod val="75000"/>
                  <a:lumOff val="25000"/>
                </a:schemeClr>
              </a:solidFill>
              <a:latin typeface="Arial Narrow" pitchFamily="34" charset="0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1" y="4540874"/>
            <a:ext cx="2952329" cy="14563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3 Flecha derecha"/>
          <p:cNvSpPr/>
          <p:nvPr/>
        </p:nvSpPr>
        <p:spPr>
          <a:xfrm>
            <a:off x="4552676" y="5274363"/>
            <a:ext cx="523380" cy="473344"/>
          </a:xfrm>
          <a:prstGeom prst="rightArrow">
            <a:avLst/>
          </a:prstGeom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14 CuadroTexto"/>
          <p:cNvSpPr txBox="1"/>
          <p:nvPr/>
        </p:nvSpPr>
        <p:spPr>
          <a:xfrm>
            <a:off x="1331640" y="6365927"/>
            <a:ext cx="53285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Comp.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Posturographic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Body-Swad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measurements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with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Inertail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data in PD</a:t>
            </a:r>
            <a:endParaRPr lang="es-ES" sz="1400" b="1" i="1" dirty="0">
              <a:solidFill>
                <a:schemeClr val="tx1">
                  <a:lumMod val="50000"/>
                  <a:lumOff val="50000"/>
                </a:schemeClr>
              </a:solidFill>
              <a:latin typeface="Arial Narrow" pitchFamily="34" charset="0"/>
            </a:endParaRPr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5387" y="6041891"/>
            <a:ext cx="1765996" cy="648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74280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4" grpId="0"/>
      <p:bldP spid="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5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9144000" cy="1340767"/>
          </a:xfrm>
          <a:prstGeom prst="rect">
            <a:avLst/>
          </a:prstGeom>
        </p:spPr>
      </p:pic>
      <p:sp>
        <p:nvSpPr>
          <p:cNvPr id="7" name="6 Rectángulo redondeado"/>
          <p:cNvSpPr/>
          <p:nvPr/>
        </p:nvSpPr>
        <p:spPr>
          <a:xfrm>
            <a:off x="225416" y="1124744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Introducción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7" name="16 Rectángulo redondeado"/>
          <p:cNvSpPr/>
          <p:nvPr/>
        </p:nvSpPr>
        <p:spPr>
          <a:xfrm>
            <a:off x="1953608" y="1340768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b="1" i="1" dirty="0" smtClean="0">
                <a:solidFill>
                  <a:schemeClr val="accent5">
                    <a:lumMod val="50000"/>
                  </a:schemeClr>
                </a:solidFill>
              </a:rPr>
              <a:t>Instrumentación</a:t>
            </a:r>
            <a:endParaRPr lang="es-ES" sz="1600" b="1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8" name="17 Rectángulo redondeado"/>
          <p:cNvSpPr/>
          <p:nvPr/>
        </p:nvSpPr>
        <p:spPr>
          <a:xfrm>
            <a:off x="3688580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Procesamiento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8" name="7 Rectángulo redondeado"/>
          <p:cNvSpPr/>
          <p:nvPr/>
        </p:nvSpPr>
        <p:spPr>
          <a:xfrm>
            <a:off x="5436097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Aplicaciones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9" name="8 Rectángulo redondeado"/>
          <p:cNvSpPr/>
          <p:nvPr/>
        </p:nvSpPr>
        <p:spPr>
          <a:xfrm>
            <a:off x="7164289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Conclusión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0" name="4 Título"/>
          <p:cNvSpPr txBox="1">
            <a:spLocks/>
          </p:cNvSpPr>
          <p:nvPr/>
        </p:nvSpPr>
        <p:spPr>
          <a:xfrm>
            <a:off x="234428" y="2060848"/>
            <a:ext cx="3454152" cy="578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4000" dirty="0" err="1" smtClean="0">
                <a:solidFill>
                  <a:schemeClr val="accent5">
                    <a:lumMod val="50000"/>
                  </a:schemeClr>
                </a:solidFill>
                <a:latin typeface="Arial Narrow" pitchFamily="34" charset="0"/>
              </a:rPr>
              <a:t>Qualisys</a:t>
            </a:r>
            <a:r>
              <a:rPr lang="es-ES" sz="4000" dirty="0" smtClean="0">
                <a:solidFill>
                  <a:schemeClr val="accent5">
                    <a:lumMod val="50000"/>
                  </a:schemeClr>
                </a:solidFill>
                <a:latin typeface="Arial Narrow" pitchFamily="34" charset="0"/>
              </a:rPr>
              <a:t> System</a:t>
            </a:r>
            <a:endParaRPr lang="es-ES" sz="4000" dirty="0">
              <a:solidFill>
                <a:schemeClr val="accent5">
                  <a:lumMod val="50000"/>
                </a:schemeClr>
              </a:solidFill>
              <a:latin typeface="Arial Narrow" pitchFamily="34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447" y="2996952"/>
            <a:ext cx="2892321" cy="20882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10 Rectángulo"/>
          <p:cNvSpPr/>
          <p:nvPr/>
        </p:nvSpPr>
        <p:spPr>
          <a:xfrm>
            <a:off x="4285058" y="3006801"/>
            <a:ext cx="4030270" cy="2308324"/>
          </a:xfrm>
          <a:prstGeom prst="rect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s-E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itchFamily="34" charset="0"/>
              </a:rPr>
              <a:t>Cámaras de alta velocidad (</a:t>
            </a:r>
            <a:r>
              <a:rPr lang="es-ES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itchFamily="34" charset="0"/>
              </a:rPr>
              <a:t>infrared</a:t>
            </a:r>
            <a:r>
              <a:rPr lang="es-E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itchFamily="34" charset="0"/>
              </a:rPr>
              <a:t> cámaras)</a:t>
            </a:r>
          </a:p>
          <a:p>
            <a:endParaRPr lang="es-ES" dirty="0" smtClean="0">
              <a:solidFill>
                <a:schemeClr val="tx1">
                  <a:lumMod val="75000"/>
                  <a:lumOff val="25000"/>
                </a:schemeClr>
              </a:solidFill>
              <a:latin typeface="Arial Narrow" pitchFamily="34" charset="0"/>
            </a:endParaRPr>
          </a:p>
          <a:p>
            <a:r>
              <a:rPr lang="es-E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itchFamily="34" charset="0"/>
              </a:rPr>
              <a:t>Marcadores reflectantes</a:t>
            </a:r>
          </a:p>
          <a:p>
            <a:endParaRPr lang="es-ES" dirty="0">
              <a:solidFill>
                <a:schemeClr val="tx1">
                  <a:lumMod val="75000"/>
                  <a:lumOff val="25000"/>
                </a:schemeClr>
              </a:solidFill>
              <a:latin typeface="Arial Narrow" pitchFamily="34" charset="0"/>
            </a:endParaRPr>
          </a:p>
          <a:p>
            <a:r>
              <a:rPr lang="es-E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itchFamily="34" charset="0"/>
              </a:rPr>
              <a:t>Nos permite calcular la posición </a:t>
            </a:r>
          </a:p>
          <a:p>
            <a:endParaRPr lang="es-ES" dirty="0">
              <a:solidFill>
                <a:schemeClr val="tx1">
                  <a:lumMod val="75000"/>
                  <a:lumOff val="25000"/>
                </a:schemeClr>
              </a:solidFill>
              <a:latin typeface="Arial Narrow" pitchFamily="34" charset="0"/>
            </a:endParaRPr>
          </a:p>
          <a:p>
            <a:r>
              <a:rPr lang="es-E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itchFamily="34" charset="0"/>
              </a:rPr>
              <a:t>Alta calidad de datos, con precisión y en </a:t>
            </a:r>
            <a:br>
              <a:rPr lang="es-E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itchFamily="34" charset="0"/>
              </a:rPr>
            </a:br>
            <a:r>
              <a:rPr lang="es-E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itchFamily="34" charset="0"/>
              </a:rPr>
              <a:t>tiempo real</a:t>
            </a:r>
            <a:endParaRPr lang="es-ES" dirty="0">
              <a:solidFill>
                <a:schemeClr val="tx1">
                  <a:lumMod val="75000"/>
                  <a:lumOff val="25000"/>
                </a:schemeClr>
              </a:solidFill>
              <a:latin typeface="Arial Narrow" pitchFamily="34" charset="0"/>
            </a:endParaRPr>
          </a:p>
        </p:txBody>
      </p:sp>
      <p:sp>
        <p:nvSpPr>
          <p:cNvPr id="12" name="11 CuadroTexto"/>
          <p:cNvSpPr txBox="1"/>
          <p:nvPr/>
        </p:nvSpPr>
        <p:spPr>
          <a:xfrm>
            <a:off x="1331640" y="6365927"/>
            <a:ext cx="53285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Comp.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Posturographic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Body-Swad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measurements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with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Inertail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data in PD</a:t>
            </a:r>
            <a:endParaRPr lang="es-ES" sz="1400" b="1" i="1" dirty="0">
              <a:solidFill>
                <a:schemeClr val="tx1">
                  <a:lumMod val="50000"/>
                  <a:lumOff val="50000"/>
                </a:schemeClr>
              </a:solidFill>
              <a:latin typeface="Arial Narrow" pitchFamily="34" charset="0"/>
            </a:endParaRP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5387" y="6041891"/>
            <a:ext cx="1765996" cy="648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54698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5 Imagen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9144000" cy="1340767"/>
          </a:xfrm>
          <a:prstGeom prst="rect">
            <a:avLst/>
          </a:prstGeom>
        </p:spPr>
      </p:pic>
      <p:sp>
        <p:nvSpPr>
          <p:cNvPr id="7" name="6 Rectángulo redondeado"/>
          <p:cNvSpPr/>
          <p:nvPr/>
        </p:nvSpPr>
        <p:spPr>
          <a:xfrm>
            <a:off x="225416" y="1124744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Introducción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7" name="16 Rectángulo redondeado"/>
          <p:cNvSpPr/>
          <p:nvPr/>
        </p:nvSpPr>
        <p:spPr>
          <a:xfrm>
            <a:off x="1953608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Instrumentación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8" name="17 Rectángulo redondeado"/>
          <p:cNvSpPr/>
          <p:nvPr/>
        </p:nvSpPr>
        <p:spPr>
          <a:xfrm>
            <a:off x="3681800" y="1351500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b="1" i="1" dirty="0" smtClean="0">
                <a:solidFill>
                  <a:schemeClr val="accent5">
                    <a:lumMod val="50000"/>
                  </a:schemeClr>
                </a:solidFill>
              </a:rPr>
              <a:t>Procesamiento</a:t>
            </a:r>
            <a:endParaRPr lang="es-ES" sz="1600" b="1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8" name="7 Rectángulo redondeado"/>
          <p:cNvSpPr/>
          <p:nvPr/>
        </p:nvSpPr>
        <p:spPr>
          <a:xfrm>
            <a:off x="5436097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Aplicaciones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9" name="8 Rectángulo redondeado"/>
          <p:cNvSpPr/>
          <p:nvPr/>
        </p:nvSpPr>
        <p:spPr>
          <a:xfrm>
            <a:off x="7164289" y="1135476"/>
            <a:ext cx="1728192" cy="4320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i="1" dirty="0" smtClean="0">
                <a:solidFill>
                  <a:schemeClr val="accent5">
                    <a:lumMod val="50000"/>
                  </a:schemeClr>
                </a:solidFill>
              </a:rPr>
              <a:t>Conclusión</a:t>
            </a:r>
            <a:endParaRPr lang="es-ES" sz="16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10" name="2015-07-03_11-21-36.avi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1325.7568" end="90269.3011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246235" y="3068960"/>
            <a:ext cx="4648200" cy="3276600"/>
          </a:xfrm>
          <a:prstGeom prst="rect">
            <a:avLst/>
          </a:prstGeom>
        </p:spPr>
      </p:pic>
      <p:sp>
        <p:nvSpPr>
          <p:cNvPr id="11" name="4 Título"/>
          <p:cNvSpPr txBox="1">
            <a:spLocks/>
          </p:cNvSpPr>
          <p:nvPr/>
        </p:nvSpPr>
        <p:spPr>
          <a:xfrm>
            <a:off x="83245" y="1793923"/>
            <a:ext cx="3454152" cy="578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4000" dirty="0" smtClean="0">
                <a:solidFill>
                  <a:schemeClr val="accent5">
                    <a:lumMod val="50000"/>
                  </a:schemeClr>
                </a:solidFill>
                <a:latin typeface="Arial Narrow" pitchFamily="34" charset="0"/>
              </a:rPr>
              <a:t>GW vs FP</a:t>
            </a:r>
            <a:endParaRPr lang="es-ES" sz="4000" dirty="0">
              <a:solidFill>
                <a:schemeClr val="accent5">
                  <a:lumMod val="50000"/>
                </a:schemeClr>
              </a:solidFill>
              <a:latin typeface="Arial Narrow" pitchFamily="34" charset="0"/>
            </a:endParaRPr>
          </a:p>
        </p:txBody>
      </p:sp>
      <p:sp>
        <p:nvSpPr>
          <p:cNvPr id="12" name="4 Título"/>
          <p:cNvSpPr txBox="1">
            <a:spLocks/>
          </p:cNvSpPr>
          <p:nvPr/>
        </p:nvSpPr>
        <p:spPr>
          <a:xfrm>
            <a:off x="2063731" y="2299164"/>
            <a:ext cx="1705208" cy="5784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3200" dirty="0" smtClean="0">
                <a:solidFill>
                  <a:schemeClr val="accent5">
                    <a:lumMod val="50000"/>
                  </a:schemeClr>
                </a:solidFill>
                <a:latin typeface="Arial Narrow" pitchFamily="34" charset="0"/>
              </a:rPr>
              <a:t>Protocolo</a:t>
            </a:r>
            <a:endParaRPr lang="es-ES" sz="3200" dirty="0">
              <a:solidFill>
                <a:schemeClr val="accent5">
                  <a:lumMod val="50000"/>
                </a:schemeClr>
              </a:solidFill>
              <a:latin typeface="Arial Narrow" pitchFamily="34" charset="0"/>
            </a:endParaRPr>
          </a:p>
        </p:txBody>
      </p:sp>
      <p:cxnSp>
        <p:nvCxnSpPr>
          <p:cNvPr id="3" name="2 Conector angular"/>
          <p:cNvCxnSpPr/>
          <p:nvPr/>
        </p:nvCxnSpPr>
        <p:spPr>
          <a:xfrm>
            <a:off x="1736048" y="2372418"/>
            <a:ext cx="387680" cy="237120"/>
          </a:xfrm>
          <a:prstGeom prst="bentConnector3">
            <a:avLst>
              <a:gd name="adj1" fmla="val -32"/>
            </a:avLst>
          </a:prstGeom>
          <a:ln w="28575">
            <a:solidFill>
              <a:schemeClr val="accent5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12 CuadroTexto"/>
          <p:cNvSpPr txBox="1"/>
          <p:nvPr/>
        </p:nvSpPr>
        <p:spPr>
          <a:xfrm>
            <a:off x="1331640" y="6365927"/>
            <a:ext cx="53285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Comp.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Posturographic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Body-Swad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measurements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with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</a:t>
            </a:r>
            <a:r>
              <a:rPr lang="es-E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Inertail</a:t>
            </a:r>
            <a:r>
              <a:rPr lang="es-E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 data in PD</a:t>
            </a:r>
            <a:endParaRPr lang="es-ES" sz="1400" b="1" i="1" dirty="0">
              <a:solidFill>
                <a:schemeClr val="tx1">
                  <a:lumMod val="50000"/>
                  <a:lumOff val="50000"/>
                </a:schemeClr>
              </a:solidFill>
              <a:latin typeface="Arial Narrow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5387" y="6041891"/>
            <a:ext cx="1765996" cy="648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14854723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1503</TotalTime>
  <Words>1073</Words>
  <Application>Microsoft Office PowerPoint</Application>
  <PresentationFormat>Presentación en pantalla (4:3)</PresentationFormat>
  <Paragraphs>337</Paragraphs>
  <Slides>31</Slides>
  <Notes>2</Notes>
  <HiddenSlides>0</HiddenSlides>
  <MMClips>1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31</vt:i4>
      </vt:variant>
    </vt:vector>
  </HeadingPairs>
  <TitlesOfParts>
    <vt:vector size="32" baseType="lpstr">
      <vt:lpstr>Tema de Office</vt:lpstr>
      <vt:lpstr>Presentación de PowerPoint</vt:lpstr>
      <vt:lpstr>Presentación de PowerPoint</vt:lpstr>
      <vt:lpstr>Contexto y Motivación</vt:lpstr>
      <vt:lpstr>Objetivos</vt:lpstr>
      <vt:lpstr>Estado del arte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Luffi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Luffi</dc:creator>
  <cp:lastModifiedBy>Luffi</cp:lastModifiedBy>
  <cp:revision>71</cp:revision>
  <dcterms:created xsi:type="dcterms:W3CDTF">2015-07-02T17:23:01Z</dcterms:created>
  <dcterms:modified xsi:type="dcterms:W3CDTF">2015-07-06T14:43:18Z</dcterms:modified>
</cp:coreProperties>
</file>